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5" r:id="rId4"/>
    <p:sldId id="292" r:id="rId5"/>
    <p:sldId id="296" r:id="rId6"/>
    <p:sldId id="298" r:id="rId7"/>
    <p:sldId id="299" r:id="rId8"/>
    <p:sldId id="259" r:id="rId9"/>
    <p:sldId id="293" r:id="rId10"/>
    <p:sldId id="294" r:id="rId11"/>
    <p:sldId id="260" r:id="rId12"/>
    <p:sldId id="261" r:id="rId13"/>
    <p:sldId id="301" r:id="rId14"/>
    <p:sldId id="300" r:id="rId15"/>
    <p:sldId id="302" r:id="rId16"/>
    <p:sldId id="270" r:id="rId17"/>
    <p:sldId id="277" r:id="rId18"/>
    <p:sldId id="278" r:id="rId19"/>
    <p:sldId id="279" r:id="rId20"/>
    <p:sldId id="280" r:id="rId21"/>
    <p:sldId id="308" r:id="rId22"/>
    <p:sldId id="281" r:id="rId23"/>
    <p:sldId id="283" r:id="rId24"/>
    <p:sldId id="275" r:id="rId25"/>
    <p:sldId id="271" r:id="rId26"/>
    <p:sldId id="309" r:id="rId27"/>
    <p:sldId id="291" r:id="rId28"/>
    <p:sldId id="286" r:id="rId29"/>
    <p:sldId id="307" r:id="rId30"/>
    <p:sldId id="304" r:id="rId31"/>
    <p:sldId id="311" r:id="rId32"/>
    <p:sldId id="288" r:id="rId3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AC3F-60D1-4652-8BD7-3EB32F8AD9F3}" type="datetimeFigureOut">
              <a:rPr lang="el-GR" smtClean="0"/>
              <a:pPr/>
              <a:t>17/2/2017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CB4CB-6FC2-40A5-BB0C-765F22D490F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φωτογραφική 30-2-2015 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357"/>
          <a:stretch>
            <a:fillRect/>
          </a:stretch>
        </p:blipFill>
        <p:spPr>
          <a:xfrm>
            <a:off x="0" y="-2"/>
            <a:ext cx="9144000" cy="6858001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i="1" dirty="0" smtClean="0">
                <a:latin typeface="Candara" pitchFamily="34" charset="0"/>
                <a:ea typeface="MingLiU" pitchFamily="49" charset="-120"/>
              </a:rPr>
              <a:t>Ο κόσμος του Αλμυρού ποταμού:</a:t>
            </a:r>
            <a:br>
              <a:rPr lang="el-GR" b="1" i="1" dirty="0" smtClean="0">
                <a:latin typeface="Candara" pitchFamily="34" charset="0"/>
                <a:ea typeface="MingLiU" pitchFamily="49" charset="-120"/>
              </a:rPr>
            </a:br>
            <a:r>
              <a:rPr lang="el-GR" b="1" i="1" dirty="0" smtClean="0">
                <a:latin typeface="Candara" pitchFamily="34" charset="0"/>
                <a:ea typeface="MingLiU" pitchFamily="49" charset="-120"/>
              </a:rPr>
              <a:t>παρελθόν-παρόν-μέλλον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4499992" y="5013176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tx1"/>
                </a:solidFill>
              </a:rPr>
              <a:t>ΠΕΡΙΒΑΛΛΟΝΤΙΚΗ ΟΜΑΔΑ</a:t>
            </a:r>
          </a:p>
          <a:p>
            <a:pPr algn="ctr"/>
            <a:r>
              <a:rPr lang="el-GR" sz="2800" b="1" dirty="0" smtClean="0">
                <a:solidFill>
                  <a:schemeClr val="tx1"/>
                </a:solidFill>
              </a:rPr>
              <a:t>ΓΕΛ ΓΑΖΙΟΥ</a:t>
            </a:r>
            <a:endParaRPr lang="el-G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Κυκλάμινο</a:t>
            </a:r>
            <a:endParaRPr lang="el-GR" b="1" i="1" dirty="0"/>
          </a:p>
        </p:txBody>
      </p:sp>
      <p:pic>
        <p:nvPicPr>
          <p:cNvPr id="5" name="4 - Θέση περιεχομένου" descr="2015-01-23 12.29.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5 - Θέση περιεχομένου" descr="2015-01-23 12.30.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Αγαλατσίδα</a:t>
            </a:r>
            <a:endParaRPr lang="el-GR" dirty="0"/>
          </a:p>
        </p:txBody>
      </p:sp>
      <p:pic>
        <p:nvPicPr>
          <p:cNvPr id="5" name="4 - Θέση περιεχομένου" descr="2015-01-23 12.20.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700808"/>
            <a:ext cx="5568618" cy="4176464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4762872" cy="1162050"/>
          </a:xfrm>
        </p:spPr>
        <p:txBody>
          <a:bodyPr>
            <a:noAutofit/>
          </a:bodyPr>
          <a:lstStyle/>
          <a:p>
            <a:r>
              <a:rPr lang="el-GR" sz="3600" i="1" dirty="0" err="1" smtClean="0"/>
              <a:t>Κρεμύδα</a:t>
            </a:r>
            <a:r>
              <a:rPr lang="el-GR" sz="3600" i="1" dirty="0" smtClean="0"/>
              <a:t> (</a:t>
            </a:r>
            <a:r>
              <a:rPr lang="el-GR" sz="3600" i="1" dirty="0" err="1" smtClean="0"/>
              <a:t>παπουτσά</a:t>
            </a:r>
            <a:r>
              <a:rPr lang="el-GR" sz="3600" i="1" dirty="0" smtClean="0"/>
              <a:t>)</a:t>
            </a:r>
            <a:endParaRPr lang="el-GR" sz="3600" i="1" dirty="0"/>
          </a:p>
        </p:txBody>
      </p:sp>
      <p:pic>
        <p:nvPicPr>
          <p:cNvPr id="5" name="4 - Θέση περιεχομένου" descr="2015-01-23 12.21.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556792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Υγρότοπος Αλμυρού</a:t>
            </a:r>
            <a:endParaRPr lang="el-GR" dirty="0"/>
          </a:p>
        </p:txBody>
      </p:sp>
      <p:pic>
        <p:nvPicPr>
          <p:cNvPr id="5" name="4 - Θέση περιεχομένου" descr="2015-01-23 13.13.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7164288" cy="5373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Υγρότοπος Αλμυρού</a:t>
            </a:r>
            <a:endParaRPr lang="el-GR" b="1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b="1" dirty="0" err="1" smtClean="0"/>
              <a:t>Ορνιθο</a:t>
            </a:r>
            <a:r>
              <a:rPr lang="el-GR" b="1" dirty="0" smtClean="0"/>
              <a:t>-πανίδα:</a:t>
            </a:r>
          </a:p>
          <a:p>
            <a:r>
              <a:rPr lang="el-GR" dirty="0" smtClean="0"/>
              <a:t>Φώλιασμα για περισσότερα από 200 είδη πουλιών (</a:t>
            </a:r>
            <a:r>
              <a:rPr lang="el-GR" dirty="0" err="1" smtClean="0"/>
              <a:t>σταχτόπαπια</a:t>
            </a:r>
            <a:r>
              <a:rPr lang="el-GR" dirty="0" smtClean="0"/>
              <a:t>)</a:t>
            </a:r>
          </a:p>
          <a:p>
            <a:r>
              <a:rPr lang="el-GR" dirty="0" smtClean="0"/>
              <a:t>Νεροχελώνα</a:t>
            </a:r>
          </a:p>
          <a:p>
            <a:r>
              <a:rPr lang="el-GR" dirty="0" smtClean="0"/>
              <a:t>Φρύνος, κρητικός βάτραχος, </a:t>
            </a:r>
            <a:r>
              <a:rPr lang="el-GR" dirty="0" err="1" smtClean="0"/>
              <a:t>δεντροβάτραχος</a:t>
            </a:r>
            <a:endParaRPr lang="el-GR" dirty="0" smtClean="0"/>
          </a:p>
          <a:p>
            <a:r>
              <a:rPr lang="el-GR" dirty="0" err="1" smtClean="0"/>
              <a:t>Σκατζόχοιρος</a:t>
            </a: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l-GR" sz="2800" dirty="0" smtClean="0"/>
              <a:t>Γελαδάρηδες στην εκβολή του Αλμυρού </a:t>
            </a:r>
            <a:endParaRPr lang="el-GR" sz="2800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Νεροχελώνες</a:t>
            </a:r>
            <a:endParaRPr lang="el-GR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19730"/>
            <a:ext cx="4041775" cy="286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i="1" dirty="0" smtClean="0"/>
              <a:t>Χημικές Αναλύσεις</a:t>
            </a:r>
            <a:endParaRPr lang="el-GR" sz="4800" b="1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b="1" i="1" u="sng" dirty="0" smtClean="0"/>
              <a:t>Στο πεδίο:</a:t>
            </a:r>
          </a:p>
          <a:p>
            <a:r>
              <a:rPr lang="el-GR" dirty="0" smtClean="0"/>
              <a:t>Μέτρηση αγωγιμότητας</a:t>
            </a:r>
          </a:p>
          <a:p>
            <a:r>
              <a:rPr lang="el-GR" dirty="0" smtClean="0"/>
              <a:t>Μέτρηση θερμοκρασίας νερού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380312" y="14847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8" name="7 - Εικόνα" descr="20150130_091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1700808"/>
            <a:ext cx="2339752" cy="4159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Χημικές Αναλύσεις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 fontScale="85000" lnSpcReduction="10000"/>
          </a:bodyPr>
          <a:lstStyle/>
          <a:p>
            <a:r>
              <a:rPr lang="el-GR" i="1" u="sng" dirty="0"/>
              <a:t>Στο πεδίο:</a:t>
            </a:r>
          </a:p>
          <a:p>
            <a:r>
              <a:rPr lang="el-GR" dirty="0" smtClean="0"/>
              <a:t>Μέτρηση ρΗ με </a:t>
            </a:r>
            <a:r>
              <a:rPr lang="el-GR" dirty="0" err="1" smtClean="0"/>
              <a:t>πεχαμετρικό</a:t>
            </a:r>
            <a:r>
              <a:rPr lang="el-GR" dirty="0" smtClean="0"/>
              <a:t> χαρτί</a:t>
            </a:r>
          </a:p>
          <a:p>
            <a:endParaRPr lang="el-GR" dirty="0"/>
          </a:p>
        </p:txBody>
      </p:sp>
      <p:pic>
        <p:nvPicPr>
          <p:cNvPr id="7" name="6 - Θέση περιεχομένου" descr="φωτογραφική 30-2-2015 4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2132856"/>
            <a:ext cx="4040188" cy="3030141"/>
          </a:xfrm>
        </p:spPr>
      </p:pic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" name="7 - Θέση περιεχομένου" descr="φωτογραφική 30-2-2015 4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Χημικές Αναλύσεις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195736" y="1340768"/>
            <a:ext cx="4388296" cy="1180728"/>
          </a:xfrm>
        </p:spPr>
        <p:txBody>
          <a:bodyPr/>
          <a:lstStyle/>
          <a:p>
            <a:pPr>
              <a:buNone/>
            </a:pPr>
            <a:r>
              <a:rPr lang="el-GR" b="1" i="1" u="sng" dirty="0" smtClean="0"/>
              <a:t>Στο πεδίο:</a:t>
            </a:r>
          </a:p>
          <a:p>
            <a:pPr>
              <a:buNone/>
            </a:pPr>
            <a:r>
              <a:rPr lang="el-GR" b="1" dirty="0" smtClean="0"/>
              <a:t>Μέτρηση ρΗ με </a:t>
            </a:r>
            <a:r>
              <a:rPr lang="el-GR" b="1" dirty="0" err="1" smtClean="0"/>
              <a:t>πεχάμετρο</a:t>
            </a:r>
            <a:endParaRPr lang="el-GR" b="1" dirty="0" smtClean="0"/>
          </a:p>
          <a:p>
            <a:endParaRPr lang="el-GR" dirty="0"/>
          </a:p>
        </p:txBody>
      </p:sp>
      <p:pic>
        <p:nvPicPr>
          <p:cNvPr id="7" name="6 - Θέση περιεχομένου" descr="φωτογραφική 30-2-2015 4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3068960"/>
            <a:ext cx="4392488" cy="3294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i="1" dirty="0" smtClean="0"/>
              <a:t>Χημικές Αναλύσεις στο σχολικό εργαστήριο</a:t>
            </a:r>
            <a:endParaRPr lang="el-GR" dirty="0"/>
          </a:p>
        </p:txBody>
      </p:sp>
      <p:pic>
        <p:nvPicPr>
          <p:cNvPr id="5" name="4 - Θέση περιεχομένου" descr="20151009_1311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2573" y="2826227"/>
            <a:ext cx="4911733" cy="2947040"/>
          </a:xfrm>
        </p:spPr>
      </p:pic>
      <p:pic>
        <p:nvPicPr>
          <p:cNvPr id="6" name="5 - Θέση περιεχομένου" descr="20151014_1249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379978" y="2396886"/>
            <a:ext cx="5280587" cy="3168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i="1" dirty="0" smtClean="0"/>
              <a:t>Ιστορική αναδρομή</a:t>
            </a:r>
            <a:endParaRPr lang="el-GR" sz="4800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979" y="1412776"/>
            <a:ext cx="5357471" cy="452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i="1" dirty="0" smtClean="0"/>
              <a:t>Χημικές Αναλύσεις στο σχολικό εργαστήριο</a:t>
            </a:r>
            <a:endParaRPr lang="el-GR" dirty="0"/>
          </a:p>
        </p:txBody>
      </p:sp>
      <p:pic>
        <p:nvPicPr>
          <p:cNvPr id="10" name="9 - Θέση περιεχομένου" descr="20151014_1220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708920"/>
            <a:ext cx="4423122" cy="2653873"/>
          </a:xfrm>
        </p:spPr>
      </p:pic>
      <p:pic>
        <p:nvPicPr>
          <p:cNvPr id="14" name="13 - Θέση περιεχομένου" descr="20151009_1307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02421" y="2797379"/>
            <a:ext cx="4767493" cy="2860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015-01-23 13.13.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7457" y="188640"/>
            <a:ext cx="4896543" cy="3672408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ΣΥΜΠΕΡΑΣΜΑΤΑ</a:t>
            </a:r>
            <a:endParaRPr lang="el-GR" sz="28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07504" y="1484784"/>
            <a:ext cx="4176464" cy="4641379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l-GR" sz="2400" dirty="0" smtClean="0"/>
              <a:t>Δεν βρέθηκαν </a:t>
            </a:r>
            <a:r>
              <a:rPr lang="el-GR" sz="2400" b="1" dirty="0" smtClean="0"/>
              <a:t>Φωσφορικά ιόντα </a:t>
            </a:r>
            <a:r>
              <a:rPr lang="el-GR" sz="2400" dirty="0" smtClean="0"/>
              <a:t>(τα οποία προέρχονται από αστικά λήμματα , από κτηνοτροφικά και βιομηχανικά απόβλητα)</a:t>
            </a:r>
          </a:p>
          <a:p>
            <a:pPr>
              <a:buFont typeface="Arial" pitchFamily="34" charset="0"/>
              <a:buChar char="•"/>
            </a:pPr>
            <a:r>
              <a:rPr lang="el-GR" sz="2400" dirty="0" smtClean="0"/>
              <a:t>Δεν βρέθηκαν </a:t>
            </a:r>
            <a:r>
              <a:rPr lang="el-GR" sz="2400" b="1" dirty="0" smtClean="0"/>
              <a:t>Νιτρώδη και νιτρικά ιόντα </a:t>
            </a:r>
            <a:r>
              <a:rPr lang="el-GR" sz="2400" dirty="0" smtClean="0"/>
              <a:t>(τα οποία προέρχονται από λιπάσματα, από φυτοφάρμακα, από αστικά λύματα και από  σηπτικά συστήματα)</a:t>
            </a:r>
          </a:p>
          <a:p>
            <a:pPr>
              <a:buFont typeface="Arial" pitchFamily="34" charset="0"/>
              <a:buChar char="•"/>
            </a:pPr>
            <a:r>
              <a:rPr lang="el-GR" sz="2400" dirty="0" smtClean="0"/>
              <a:t>Δεν βρέθηκαν </a:t>
            </a:r>
            <a:r>
              <a:rPr lang="el-GR" sz="2400" b="1" dirty="0" smtClean="0"/>
              <a:t>Ιόντα αμμωνίου </a:t>
            </a:r>
            <a:r>
              <a:rPr lang="el-GR" sz="2400" dirty="0" smtClean="0"/>
              <a:t>(που είναι δείκτης κοπρανώδους μόλυνσης)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Καταμέτρηση </a:t>
            </a:r>
            <a:r>
              <a:rPr lang="el-GR" b="1" i="1" dirty="0" err="1" smtClean="0"/>
              <a:t>μακροασπόνδυλων</a:t>
            </a:r>
            <a:endParaRPr lang="el-GR" b="1" i="1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σημείο δειγματοληψίας</a:t>
            </a:r>
            <a:endParaRPr lang="el-GR" dirty="0"/>
          </a:p>
        </p:txBody>
      </p:sp>
      <p:pic>
        <p:nvPicPr>
          <p:cNvPr id="7" name="6 - Θέση περιεχομένου" descr="φωτογραφική 30-2-2015 3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" name="9 - Θέση περιεχομένου" descr="20150130_09141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554612" y="2174875"/>
            <a:ext cx="2222600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Καταμέτρηση </a:t>
            </a:r>
            <a:r>
              <a:rPr lang="el-GR" b="1" i="1" dirty="0" err="1" smtClean="0"/>
              <a:t>μακροασπόνδυλων</a:t>
            </a:r>
            <a:endParaRPr lang="el-GR" b="1" i="1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σημείο δειγματοληψίας</a:t>
            </a:r>
          </a:p>
          <a:p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6 - Θέση περιεχομένου" descr="φωτογραφική 30-2-2015 390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4" name="13 - Θέση περιεχομένου" descr="φωτογραφική 30-2-2015 3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i="1" dirty="0" smtClean="0"/>
              <a:t>Επιτόπια Μελέτη </a:t>
            </a:r>
            <a:r>
              <a:rPr lang="el-GR" b="1" i="1" dirty="0" err="1" smtClean="0"/>
              <a:t>Μακροασπόνδυλων</a:t>
            </a:r>
            <a:r>
              <a:rPr lang="el-GR" b="1" i="1" dirty="0" smtClean="0"/>
              <a:t> με στερεοσκόπιο</a:t>
            </a:r>
            <a:endParaRPr lang="el-GR" b="1" i="1" dirty="0"/>
          </a:p>
        </p:txBody>
      </p:sp>
      <p:pic>
        <p:nvPicPr>
          <p:cNvPr id="5" name="4 - Θέση περιεχομένου" descr="φωτογραφική 30-2-2015 4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5 - Θέση περιεχομένου" descr="φωτογραφική 30-2-2015 4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341784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l-GR" b="1" i="1" dirty="0" smtClean="0"/>
              <a:t>Μελέτη </a:t>
            </a:r>
            <a:r>
              <a:rPr lang="el-GR" b="1" i="1" dirty="0" err="1" smtClean="0"/>
              <a:t>Μακροασπόνδυλων</a:t>
            </a:r>
            <a:r>
              <a:rPr lang="el-GR" b="1" i="1" dirty="0" smtClean="0"/>
              <a:t/>
            </a:r>
            <a:br>
              <a:rPr lang="el-GR" b="1" i="1" dirty="0" smtClean="0"/>
            </a:br>
            <a:r>
              <a:rPr lang="el-GR" b="1" i="1" dirty="0" smtClean="0"/>
              <a:t>με μικροσκόπιο στο σχολικό εργαστήριο</a:t>
            </a:r>
            <a:endParaRPr lang="el-GR" b="1" i="1" dirty="0"/>
          </a:p>
        </p:txBody>
      </p:sp>
      <p:pic>
        <p:nvPicPr>
          <p:cNvPr id="5" name="4 - Θέση περιεχομένου" descr="20151009_1342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651601"/>
            <a:ext cx="4038600" cy="2423160"/>
          </a:xfrm>
        </p:spPr>
      </p:pic>
      <p:pic>
        <p:nvPicPr>
          <p:cNvPr id="6" name="5 - Θέση περιεχομένου" descr="DSC013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967520"/>
            <a:ext cx="4546848" cy="34101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620688"/>
            <a:ext cx="8496944" cy="923702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/>
              <a:t>Αποτελέσματα μελέτης υδρόβιων οργανισμών</a:t>
            </a:r>
            <a:endParaRPr lang="el-GR" sz="4000" dirty="0"/>
          </a:p>
        </p:txBody>
      </p:sp>
      <p:pic>
        <p:nvPicPr>
          <p:cNvPr id="5" name="4 - Θέση περιεχομένου" descr="φωτογραφική 30-2-2015 3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572" b="22847"/>
          <a:stretch>
            <a:fillRect/>
          </a:stretch>
        </p:blipFill>
        <p:spPr>
          <a:xfrm>
            <a:off x="6228184" y="3068960"/>
            <a:ext cx="3301206" cy="2160240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512" y="1844824"/>
            <a:ext cx="6696744" cy="4857403"/>
          </a:xfrm>
        </p:spPr>
        <p:txBody>
          <a:bodyPr>
            <a:normAutofit fontScale="92500" lnSpcReduction="10000"/>
          </a:bodyPr>
          <a:lstStyle/>
          <a:p>
            <a:r>
              <a:rPr lang="el-GR" sz="3200" dirty="0" smtClean="0"/>
              <a:t>Η μελέτη των </a:t>
            </a:r>
            <a:r>
              <a:rPr lang="el-GR" sz="3200" dirty="0" err="1" smtClean="0"/>
              <a:t>μακροασπόνδυλων</a:t>
            </a:r>
            <a:r>
              <a:rPr lang="el-GR" sz="3200" dirty="0" smtClean="0"/>
              <a:t> του γλυκού νερού με χρήση της κλείδας αποτελεί μέθοδο βιολογικής εκτίμησης για την ποιότητα των επιφανειακών υδάτων. </a:t>
            </a:r>
          </a:p>
          <a:p>
            <a:endParaRPr lang="el-GR" sz="2400" dirty="0" smtClean="0"/>
          </a:p>
          <a:p>
            <a:r>
              <a:rPr lang="el-GR" sz="3200" dirty="0" smtClean="0"/>
              <a:t>Από τις μετρήσεις βρέθηκαν πολλά </a:t>
            </a:r>
            <a:r>
              <a:rPr lang="el-GR" sz="3200" dirty="0" err="1" smtClean="0"/>
              <a:t>μακροασπόνδυλα</a:t>
            </a:r>
            <a:r>
              <a:rPr lang="el-GR" sz="3200" dirty="0" smtClean="0"/>
              <a:t> με μονό κέλυφος , χωρίς κέλυφος κ.α. που είναι ενδεικτικά χαρακτηριστικά της περιβαλλοντικής ποιότητας 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5-01-23 13.13.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i="1" dirty="0" smtClean="0"/>
              <a:t>Φράγμα του Αλμυρού</a:t>
            </a:r>
            <a:endParaRPr lang="el-GR" sz="4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5-01-23 13.15.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8165" y="0"/>
            <a:ext cx="5143499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Φράγμα του Αλμυρού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4186808" cy="5361459"/>
          </a:xfrm>
        </p:spPr>
        <p:txBody>
          <a:bodyPr>
            <a:normAutofit/>
          </a:bodyPr>
          <a:lstStyle/>
          <a:p>
            <a:r>
              <a:rPr lang="el-GR" sz="3200" b="1" i="1" dirty="0" smtClean="0"/>
              <a:t>Ο Αλμυρός ποταμός παλιότερα χρησίμευε για </a:t>
            </a:r>
            <a:r>
              <a:rPr lang="el-GR" sz="32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smtClean="0"/>
              <a:t>Ύδρευση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smtClean="0"/>
              <a:t>Άρδευση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smtClean="0"/>
              <a:t>Λειτουργία αλευρόμυλων και των νερόμυλων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smtClean="0"/>
              <a:t>Ψύξη εγκαταστάσεων</a:t>
            </a:r>
            <a:endParaRPr lang="el-GR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68760"/>
            <a:ext cx="4762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i="1" dirty="0" smtClean="0"/>
              <a:t>Ιστορική αναδρομή</a:t>
            </a:r>
            <a:endParaRPr lang="el-GR" sz="4800" b="1" i="1" dirty="0"/>
          </a:p>
        </p:txBody>
      </p:sp>
      <p:pic>
        <p:nvPicPr>
          <p:cNvPr id="5" name="4 - Θέση περιεχομένου" descr="παλια φωτο φράγμα αλμυρο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25"/>
          <a:stretch>
            <a:fillRect/>
          </a:stretch>
        </p:blipFill>
        <p:spPr>
          <a:xfrm>
            <a:off x="2051720" y="1916832"/>
            <a:ext cx="4968552" cy="37349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b="1" i="1" u="sng" dirty="0" smtClean="0"/>
              <a:t>Προτείνουμε :</a:t>
            </a:r>
          </a:p>
          <a:p>
            <a:r>
              <a:rPr lang="el-GR" dirty="0" smtClean="0"/>
              <a:t>Να αποτελέσει ο Αλμυρός πηγή παροχής μεγαλύτερης ποσότητας γλυκού νερού.</a:t>
            </a:r>
          </a:p>
          <a:p>
            <a:r>
              <a:rPr lang="el-GR" dirty="0" smtClean="0"/>
              <a:t>Να διαμορφωθεί  ο  περιβάλλων  χώρος ώστε να αποτελεί μέρος για παρατήρηση πτηνών.</a:t>
            </a:r>
          </a:p>
          <a:p>
            <a:r>
              <a:rPr lang="el-GR" dirty="0" smtClean="0"/>
              <a:t>Να ενημερωθεί  η  τοπική κοινότητα για τη χλωρίδα και την πανίδα που διαθέτει η περιοχή του Αλμυρού ώστε να αποτελέσει χώρο για εκπαίδευση μαθητών και περιβαλλοντικών ομάδων.</a:t>
            </a:r>
          </a:p>
          <a:p>
            <a:r>
              <a:rPr lang="el-GR" dirty="0" smtClean="0"/>
              <a:t>Να υπάρξουν οι κατάλληλες υποδομές για τη διαμόρφωση σε  χώρο αναψυχής.</a:t>
            </a:r>
          </a:p>
          <a:p>
            <a:r>
              <a:rPr lang="el-GR" dirty="0" smtClean="0"/>
              <a:t>Να δημιουργηθεί σύστημα προώθησης </a:t>
            </a:r>
            <a:r>
              <a:rPr lang="el-GR" dirty="0" err="1" smtClean="0"/>
              <a:t>οικοτουρισμού</a:t>
            </a:r>
            <a:r>
              <a:rPr lang="el-GR" dirty="0" smtClean="0"/>
              <a:t> στην περιοχή.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0150130_095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88640"/>
            <a:ext cx="3652416" cy="6493184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538736" cy="557748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Παρουσίασαν οι μαθητές:</a:t>
            </a:r>
          </a:p>
          <a:p>
            <a:r>
              <a:rPr lang="el-GR" sz="2400" dirty="0" smtClean="0"/>
              <a:t>Νταή Πόπη </a:t>
            </a:r>
          </a:p>
          <a:p>
            <a:r>
              <a:rPr lang="el-GR" sz="2400" dirty="0" err="1" smtClean="0"/>
              <a:t>Πεϊνήρη</a:t>
            </a:r>
            <a:r>
              <a:rPr lang="el-GR" sz="2400" dirty="0" smtClean="0"/>
              <a:t> Άννα</a:t>
            </a:r>
          </a:p>
          <a:p>
            <a:r>
              <a:rPr lang="el-GR" sz="2400" dirty="0" err="1" smtClean="0"/>
              <a:t>Συσκάκης</a:t>
            </a:r>
            <a:r>
              <a:rPr lang="el-GR" sz="2400" dirty="0" smtClean="0"/>
              <a:t> Μάνος</a:t>
            </a:r>
          </a:p>
          <a:p>
            <a:r>
              <a:rPr lang="el-GR" sz="2400" dirty="0" err="1" smtClean="0"/>
              <a:t>Χνάρη</a:t>
            </a:r>
            <a:r>
              <a:rPr lang="el-GR" sz="2400" dirty="0" smtClean="0"/>
              <a:t> Ιωάννα</a:t>
            </a:r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Υπεύθυνες καθηγήτριες:</a:t>
            </a:r>
          </a:p>
          <a:p>
            <a:r>
              <a:rPr lang="el-GR" sz="2400" dirty="0" err="1" smtClean="0"/>
              <a:t>Κορακάκη</a:t>
            </a:r>
            <a:r>
              <a:rPr lang="el-GR" sz="2400" dirty="0" smtClean="0"/>
              <a:t> Ελένη</a:t>
            </a:r>
          </a:p>
          <a:p>
            <a:r>
              <a:rPr lang="el-GR" sz="2400" dirty="0" err="1" smtClean="0"/>
              <a:t>Ντιντάκη</a:t>
            </a:r>
            <a:r>
              <a:rPr lang="el-GR" sz="2400" dirty="0" smtClean="0"/>
              <a:t> Χριστίνα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- Θέση περιεχομένου" descr="φωτογραφική 30-2-2015 39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1" y="692696"/>
            <a:ext cx="7200801" cy="54006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51720" y="4581128"/>
            <a:ext cx="6480720" cy="1143000"/>
          </a:xfrm>
        </p:spPr>
        <p:txBody>
          <a:bodyPr>
            <a:noAutofit/>
          </a:bodyPr>
          <a:lstStyle/>
          <a:p>
            <a:r>
              <a:rPr lang="el-GR" sz="4800" b="1" i="1" dirty="0" smtClean="0">
                <a:solidFill>
                  <a:schemeClr val="bg1"/>
                </a:solidFill>
              </a:rPr>
              <a:t>Σας ευχαριστούμε για την προσοχή σας</a:t>
            </a:r>
            <a:endParaRPr lang="el-GR" sz="4800" b="1" i="1" dirty="0">
              <a:solidFill>
                <a:schemeClr val="bg1"/>
              </a:solidFill>
            </a:endParaRPr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ΠΑΛΙΟ%20ΗΡΑΚΛΕΙΟ%20033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01818" cy="3312368"/>
          </a:xfrm>
        </p:spPr>
      </p:pic>
      <p:pic>
        <p:nvPicPr>
          <p:cNvPr id="6" name="5 - Θέση περιεχομένου" descr="00%20-%20ΑΛΜΥΡΟΣ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3717032"/>
            <a:ext cx="4707138" cy="3024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i="1" dirty="0" smtClean="0"/>
              <a:t>Φαράγγι αλμυρού ποταμού</a:t>
            </a:r>
            <a:endParaRPr lang="el-GR" sz="4800" b="1" i="1" dirty="0"/>
          </a:p>
        </p:txBody>
      </p:sp>
      <p:pic>
        <p:nvPicPr>
          <p:cNvPr id="4" name="3 - Θέση περιεχομένου" descr="2015-01-23 12.22.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3394472" cy="4525963"/>
          </a:xfrm>
        </p:spPr>
      </p:pic>
      <p:pic>
        <p:nvPicPr>
          <p:cNvPr id="5" name="7 - Θέση περιεχομένου" descr="2015-01-23 12.31.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998" y="2060848"/>
            <a:ext cx="4425818" cy="33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i="1" dirty="0" smtClean="0"/>
              <a:t>Τρεις εκκλησιές</a:t>
            </a:r>
            <a:endParaRPr lang="el-GR" sz="4800" b="1" i="1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195736" y="1412776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Αγ. Μαρίνα και Αγ. Αντώνιος- </a:t>
            </a:r>
          </a:p>
          <a:p>
            <a:r>
              <a:rPr lang="el-GR" dirty="0" smtClean="0"/>
              <a:t>Αγ. Παρασκευή – Αγ. Ιωάννης</a:t>
            </a:r>
            <a:endParaRPr lang="el-GR" dirty="0"/>
          </a:p>
        </p:txBody>
      </p:sp>
      <p:pic>
        <p:nvPicPr>
          <p:cNvPr id="7" name="6 - Θέση περιεχομένου" descr="εκκλησίες φαράγγι αλμυρού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132856"/>
            <a:ext cx="5194920" cy="3997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Τρεις εκκλησιές</a:t>
            </a:r>
            <a:endParaRPr lang="el-GR" dirty="0"/>
          </a:p>
        </p:txBody>
      </p:sp>
      <p:pic>
        <p:nvPicPr>
          <p:cNvPr id="4" name="3 - Θέση περιεχομένου" descr="ΜΑΝΟΛΗΣ%20012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Autofit/>
          </a:bodyPr>
          <a:lstStyle/>
          <a:p>
            <a:r>
              <a:rPr lang="el-GR" b="1" i="1" dirty="0" smtClean="0"/>
              <a:t>Χλωρίδα στο φαράγγι του Αλμυρού ποταμού</a:t>
            </a:r>
            <a:endParaRPr lang="el-GR" b="1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err="1" smtClean="0"/>
              <a:t>Αχινοπόδι</a:t>
            </a:r>
            <a:r>
              <a:rPr lang="el-GR" b="1" i="1" dirty="0" smtClean="0"/>
              <a:t>-Πεύκο</a:t>
            </a:r>
            <a:endParaRPr lang="el-GR" b="1" i="1" dirty="0"/>
          </a:p>
        </p:txBody>
      </p:sp>
      <p:pic>
        <p:nvPicPr>
          <p:cNvPr id="6" name="5 - Θέση περιεχομένου" descr="2015-01-23 12.30.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8" name="7 - Θέση περιεχομένου" descr="2015-01-23 12.28.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357</Words>
  <Application>Microsoft Office PowerPoint</Application>
  <PresentationFormat>Προβολή στην οθόνη (4:3)</PresentationFormat>
  <Paragraphs>76</Paragraphs>
  <Slides>32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3" baseType="lpstr">
      <vt:lpstr>Θέμα του Office</vt:lpstr>
      <vt:lpstr>Ο κόσμος του Αλμυρού ποταμού: παρελθόν-παρόν-μέλλον</vt:lpstr>
      <vt:lpstr>Ιστορική αναδρομή</vt:lpstr>
      <vt:lpstr>Ιστορική αναδρομή</vt:lpstr>
      <vt:lpstr>Παρουσίαση του PowerPoint</vt:lpstr>
      <vt:lpstr>Φαράγγι αλμυρού ποταμού</vt:lpstr>
      <vt:lpstr>Τρεις εκκλησιές</vt:lpstr>
      <vt:lpstr>Τρεις εκκλησιές</vt:lpstr>
      <vt:lpstr>Χλωρίδα στο φαράγγι του Αλμυρού ποταμού</vt:lpstr>
      <vt:lpstr>Αχινοπόδι-Πεύκο</vt:lpstr>
      <vt:lpstr>Κυκλάμινο</vt:lpstr>
      <vt:lpstr>Αγαλατσίδα</vt:lpstr>
      <vt:lpstr>Κρεμύδα (παπουτσά)</vt:lpstr>
      <vt:lpstr>Υγρότοπος Αλμυρού</vt:lpstr>
      <vt:lpstr>Υγρότοπος Αλμυρού</vt:lpstr>
      <vt:lpstr>Παρουσίαση του PowerPoint</vt:lpstr>
      <vt:lpstr>Χημικές Αναλύσεις</vt:lpstr>
      <vt:lpstr>Χημικές Αναλύσεις</vt:lpstr>
      <vt:lpstr>Χημικές Αναλύσεις</vt:lpstr>
      <vt:lpstr>Χημικές Αναλύσεις στο σχολικό εργαστήριο</vt:lpstr>
      <vt:lpstr>Χημικές Αναλύσεις στο σχολικό εργαστήριο</vt:lpstr>
      <vt:lpstr>ΣΥΜΠΕΡΑΣΜΑΤΑ</vt:lpstr>
      <vt:lpstr>Καταμέτρηση μακροασπόνδυλων</vt:lpstr>
      <vt:lpstr>Καταμέτρηση μακροασπόνδυλων</vt:lpstr>
      <vt:lpstr>Επιτόπια Μελέτη Μακροασπόνδυλων με στερεοσκόπιο</vt:lpstr>
      <vt:lpstr>Μελέτη Μακροασπόνδυλων με μικροσκόπιο στο σχολικό εργαστήριο</vt:lpstr>
      <vt:lpstr>Αποτελέσματα μελέτης υδρόβιων οργανισμών</vt:lpstr>
      <vt:lpstr>Φράγμα του Αλμυρού</vt:lpstr>
      <vt:lpstr>Φράγμα του Αλμυρού</vt:lpstr>
      <vt:lpstr>Παρουσίαση του PowerPoint</vt:lpstr>
      <vt:lpstr>Παρουσίαση του PowerPoint</vt:lpstr>
      <vt:lpstr>Παρουσίαση του PowerPoint</vt:lpstr>
      <vt:lpstr>Σας ευχαριστούμε για την προσοχή σας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κόσμος του Αλμυρού ποταμού: παρελθόν-παρόν-μέλλον</dc:title>
  <dc:creator>NIKOS LAPTOP</dc:creator>
  <cp:lastModifiedBy>nikos</cp:lastModifiedBy>
  <cp:revision>57</cp:revision>
  <dcterms:created xsi:type="dcterms:W3CDTF">2017-02-07T16:43:59Z</dcterms:created>
  <dcterms:modified xsi:type="dcterms:W3CDTF">2017-02-17T07:45:19Z</dcterms:modified>
</cp:coreProperties>
</file>