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</p:sldMasterIdLst>
  <p:notesMasterIdLst>
    <p:notesMasterId r:id="rId39"/>
  </p:notesMasterIdLst>
  <p:handoutMasterIdLst>
    <p:handoutMasterId r:id="rId40"/>
  </p:handoutMasterIdLst>
  <p:sldIdLst>
    <p:sldId id="475" r:id="rId3"/>
    <p:sldId id="622" r:id="rId4"/>
    <p:sldId id="653" r:id="rId5"/>
    <p:sldId id="667" r:id="rId6"/>
    <p:sldId id="681" r:id="rId7"/>
    <p:sldId id="668" r:id="rId8"/>
    <p:sldId id="673" r:id="rId9"/>
    <p:sldId id="674" r:id="rId10"/>
    <p:sldId id="672" r:id="rId11"/>
    <p:sldId id="677" r:id="rId12"/>
    <p:sldId id="671" r:id="rId13"/>
    <p:sldId id="669" r:id="rId14"/>
    <p:sldId id="682" r:id="rId15"/>
    <p:sldId id="688" r:id="rId16"/>
    <p:sldId id="687" r:id="rId17"/>
    <p:sldId id="683" r:id="rId18"/>
    <p:sldId id="692" r:id="rId19"/>
    <p:sldId id="691" r:id="rId20"/>
    <p:sldId id="690" r:id="rId21"/>
    <p:sldId id="689" r:id="rId22"/>
    <p:sldId id="694" r:id="rId23"/>
    <p:sldId id="696" r:id="rId24"/>
    <p:sldId id="701" r:id="rId25"/>
    <p:sldId id="695" r:id="rId26"/>
    <p:sldId id="699" r:id="rId27"/>
    <p:sldId id="698" r:id="rId28"/>
    <p:sldId id="702" r:id="rId29"/>
    <p:sldId id="706" r:id="rId30"/>
    <p:sldId id="705" r:id="rId31"/>
    <p:sldId id="704" r:id="rId32"/>
    <p:sldId id="709" r:id="rId33"/>
    <p:sldId id="708" r:id="rId34"/>
    <p:sldId id="707" r:id="rId35"/>
    <p:sldId id="711" r:id="rId36"/>
    <p:sldId id="710" r:id="rId37"/>
    <p:sldId id="589" r:id="rId38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3300"/>
    <a:srgbClr val="FF990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0860" autoAdjust="0"/>
  </p:normalViewPr>
  <p:slideViewPr>
    <p:cSldViewPr>
      <p:cViewPr>
        <p:scale>
          <a:sx n="110" d="100"/>
          <a:sy n="110" d="100"/>
        </p:scale>
        <p:origin x="-264" y="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9569C-7928-43EC-841E-D00D19B60F85}" type="datetimeFigureOut">
              <a:rPr lang="el-GR" smtClean="0"/>
              <a:pPr/>
              <a:t>9/2/2018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DE1D9-01ED-498A-843F-1668EC8C773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75598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6FA7B-B41B-434B-A90E-3AFAE0C64D5C}" type="datetimeFigureOut">
              <a:rPr lang="el-GR" smtClean="0"/>
              <a:pPr/>
              <a:t>9/2/2018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E5088-A448-4873-AD08-31A25BE79D7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1892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E5088-A448-4873-AD08-31A25BE79D76}" type="slidenum">
              <a:rPr lang="el-GR" smtClean="0"/>
              <a:pPr/>
              <a:t>1</a:t>
            </a:fld>
            <a:endParaRPr lang="el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3D2C-BEA4-4A43-A43F-A862E098275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FF50-A9DB-4CDD-8C91-89D6EE35415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1C688-44D1-4BBD-BA45-5EF54F4A56E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0640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635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2780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906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0730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398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8000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58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BA47-139F-459E-84FA-FA7872842D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9753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647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9/2/2018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072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DF6FD-4DE5-4431-AACD-35F0C09280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DACF-CCE8-4E13-A56B-DA26819AB7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A4C1-1D6C-48DD-BE4E-162F17A3CAF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DDC1-151D-435B-9B79-126B9D24F67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32F3-6230-4C1F-8B59-F03E78C5829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6DB0-C264-4109-98AC-FA73A8FCBA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09EF5-590B-4842-ABB8-A3E1C11CF2A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BC9EB-358A-4A8E-9CA6-047FEC9B702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9/2/2018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159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gif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Ορθογώνιο"/>
          <p:cNvSpPr/>
          <p:nvPr/>
        </p:nvSpPr>
        <p:spPr>
          <a:xfrm>
            <a:off x="395536" y="476672"/>
            <a:ext cx="8352928" cy="5400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/>
          </a:p>
        </p:txBody>
      </p:sp>
      <p:sp>
        <p:nvSpPr>
          <p:cNvPr id="10" name="9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10 - Ορθογώνιο"/>
          <p:cNvSpPr/>
          <p:nvPr/>
        </p:nvSpPr>
        <p:spPr>
          <a:xfrm>
            <a:off x="467544" y="4869160"/>
            <a:ext cx="1440160" cy="2880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2" name="11 - Ορθογώνιο"/>
          <p:cNvSpPr/>
          <p:nvPr/>
        </p:nvSpPr>
        <p:spPr>
          <a:xfrm>
            <a:off x="2123728" y="4869160"/>
            <a:ext cx="662473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3" name="2 - Υπότιτλος"/>
          <p:cNvSpPr txBox="1">
            <a:spLocks/>
          </p:cNvSpPr>
          <p:nvPr/>
        </p:nvSpPr>
        <p:spPr>
          <a:xfrm>
            <a:off x="144730" y="5438819"/>
            <a:ext cx="2736304" cy="1176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ΙΑΝΟΥΑΡΙΟΣ 2018</a:t>
            </a:r>
            <a:endParaRPr kumimoji="0" lang="el-G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3917437" y="5661248"/>
            <a:ext cx="50554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Αικατερίνη Γ. Αγγελάκη</a:t>
            </a:r>
            <a:endParaRPr 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r"/>
            <a:r>
              <a:rPr lang="el-G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ΓΕΩΠΟΝΟΣ</a:t>
            </a:r>
          </a:p>
        </p:txBody>
      </p:sp>
      <p:pic>
        <p:nvPicPr>
          <p:cNvPr id="15" name="Picture 5" descr="IMG_1054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7437" y="1010021"/>
            <a:ext cx="4279327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15 - TextBox"/>
          <p:cNvSpPr txBox="1"/>
          <p:nvPr/>
        </p:nvSpPr>
        <p:spPr>
          <a:xfrm>
            <a:off x="2145068" y="3566626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Προγράμματα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LIFE-</a:t>
            </a:r>
          </a:p>
          <a:p>
            <a:r>
              <a:rPr lang="el-G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ΑΕΣ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l-G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Ένωση Μεραμβέλλου</a:t>
            </a:r>
            <a:endParaRPr lang="el-GR" sz="4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8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331357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6805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LIFE 11 ENV/GR/942 OLIVE CLIMA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ΠΡΟΣΑΡΜΟΓΗ ΚΛΑΔΕΜΑΤΟΣ-ΑΥΞΗΣΗ ΖΙΖΑΝΙΟΧΛΩΡΙΔΑΣ</a:t>
            </a:r>
          </a:p>
          <a:p>
            <a:pPr marL="0" lvl="0" indent="0" algn="ctr"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ΔΕΣΜΕΥΣΗ CO</a:t>
            </a:r>
            <a:r>
              <a:rPr lang="el-GR" sz="24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2400" baseline="-25000" dirty="0" smtClean="0">
                <a:solidFill>
                  <a:schemeClr val="tx1"/>
                </a:solidFill>
              </a:rPr>
              <a:t>     </a:t>
            </a:r>
            <a:endParaRPr lang="el-GR" sz="24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KOREP-ISO-AGRO 6-10-2017\RODAX-EMS_FILE-OLIVEOIL\OLIVE CLIMA\FOTOS\FOTOS ΣΠΟΡΑ -ΦΥΤΡΩΜΑ 14-2-14\IMGP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060848"/>
            <a:ext cx="4176464" cy="3672408"/>
          </a:xfrm>
          <a:prstGeom prst="rect">
            <a:avLst/>
          </a:prstGeom>
          <a:noFill/>
        </p:spPr>
      </p:pic>
      <p:pic>
        <p:nvPicPr>
          <p:cNvPr id="15" name="Picture 2" descr="F:\KOREP-ISO-AGRO 6-10-2017\RODAX-EMS_FILE-OLIVEOIL\OLIVE CLIMA\FOTOS\ΚΑΤΑΡΤΙΣΗ ΚΛΑΔΕΜΑΤΟΣ 10-3-2015\IMGP0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60848"/>
            <a:ext cx="3744416" cy="3672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6805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LIFE 11 ENV/GR/942 OLIVE CLIMA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ΣΤΟΧΟΙ</a:t>
            </a:r>
          </a:p>
          <a:p>
            <a:pPr lvl="0" algn="ctr">
              <a:buFont typeface="Wingdings" pitchFamily="2" charset="2"/>
              <a:buChar char="Ø"/>
            </a:pPr>
            <a:r>
              <a:rPr lang="el-GR" sz="2000" b="1" u="sng" dirty="0" smtClean="0">
                <a:solidFill>
                  <a:schemeClr val="tx1"/>
                </a:solidFill>
              </a:rPr>
              <a:t>Εφαρμογή και διάχυση γεωργικών πρακτικών </a:t>
            </a:r>
            <a:r>
              <a:rPr lang="el-GR" sz="2000" b="1" dirty="0" smtClean="0">
                <a:solidFill>
                  <a:schemeClr val="tx1"/>
                </a:solidFill>
              </a:rPr>
              <a:t>που οδηγούν σε αύξηση της απορρόφησης του ατμοσφαιρικού διοξειδίου του άνθρακα από τα φυτά, μείωση των εκπομπών, αύξηση οργανικής ουσίας, περιορισμός διάβρωσης και απερήμωσης, αναβάθμιση βιοποικιλότητας.</a:t>
            </a:r>
          </a:p>
          <a:p>
            <a:pPr lvl="0" algn="ctr">
              <a:buFont typeface="Wingdings" pitchFamily="2" charset="2"/>
              <a:buChar char="Ø"/>
            </a:pPr>
            <a:r>
              <a:rPr lang="el-GR" sz="2000" b="1" u="sng" dirty="0" smtClean="0">
                <a:solidFill>
                  <a:schemeClr val="tx1"/>
                </a:solidFill>
              </a:rPr>
              <a:t>Ανάπτυξη περιβαλλοντικών δεικτών </a:t>
            </a:r>
            <a:r>
              <a:rPr lang="el-GR" sz="2000" b="1" dirty="0" smtClean="0">
                <a:solidFill>
                  <a:schemeClr val="tx1"/>
                </a:solidFill>
              </a:rPr>
              <a:t>για την παρακολούθηση και τον υπολογισμό, μέσω ανάλυσης κύκλου ζωής και ειδικών μοντέλων, του ισοζυγίου του άνθρακα στην καλλιέργεια της Ελιάς.</a:t>
            </a:r>
          </a:p>
          <a:p>
            <a:pPr algn="ctr">
              <a:buFont typeface="Wingdings" pitchFamily="2" charset="2"/>
              <a:buChar char="Ø"/>
            </a:pPr>
            <a:r>
              <a:rPr lang="el-GR" sz="2000" b="1" u="sng" dirty="0" smtClean="0">
                <a:solidFill>
                  <a:schemeClr val="tx1"/>
                </a:solidFill>
              </a:rPr>
              <a:t>Η επιβεβαίωση της αποτελεσματικότητας των προτεινόμενων πρακτικών </a:t>
            </a:r>
            <a:r>
              <a:rPr lang="el-GR" sz="2000" b="1" dirty="0" smtClean="0">
                <a:solidFill>
                  <a:schemeClr val="tx1"/>
                </a:solidFill>
              </a:rPr>
              <a:t>στην αναστροφή της κλιματικής αλλαγής, η επίδραση τους στην παραγωγή καρπού και ελαιολάδου και η εφαρμοσιμότητα τους με όρους τεχνικούς αλλά και οικονομικούς που αξιολογείται μέσω προγράμματος δειγματοληψιών και μετρήσεων καθώς και με ειδικά μαθηματικά μοντέλα σε βάθος 5ετίας, σε σύγκριση  με ελαιώνες συμβατικής διαχείρισης.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tx1"/>
                </a:solidFill>
              </a:rPr>
              <a:t>LIFE14 CCA/GR/000389 – </a:t>
            </a:r>
            <a:r>
              <a:rPr lang="en-US" sz="2800" b="1" dirty="0" smtClean="0">
                <a:solidFill>
                  <a:schemeClr val="tx1"/>
                </a:solidFill>
              </a:rPr>
              <a:t>AgroClimaWater</a:t>
            </a: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b="1" dirty="0" smtClean="0">
                <a:solidFill>
                  <a:schemeClr val="tx1"/>
                </a:solidFill>
              </a:rPr>
              <a:t>Προώθηση της αποδοτικής χρήσης νερού και υποστήριξη της μετάβασης προς μια ανθεκτική στην κλιματική αλλαγή γεωργία, στις Μεσογειακές Χώρες.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b="1" dirty="0" smtClean="0">
                <a:solidFill>
                  <a:schemeClr val="tx1"/>
                </a:solidFill>
              </a:rPr>
              <a:t>Διάρκεια </a:t>
            </a:r>
            <a:r>
              <a:rPr lang="en-US" sz="2800" b="1" dirty="0" smtClean="0">
                <a:solidFill>
                  <a:schemeClr val="tx1"/>
                </a:solidFill>
              </a:rPr>
              <a:t>: </a:t>
            </a:r>
            <a:r>
              <a:rPr lang="el-GR" sz="2800" b="1" dirty="0" smtClean="0">
                <a:solidFill>
                  <a:schemeClr val="tx1"/>
                </a:solidFill>
              </a:rPr>
              <a:t>Σεπτέμβριος 2015- Αύγουστος 2020. </a:t>
            </a:r>
            <a:endParaRPr lang="el-GR" sz="28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4\Desktop\ACW ΠΙΝΑΚΙΔΕΣ\DSC_0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1916833"/>
            <a:ext cx="8046156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r>
              <a:rPr lang="el-GR" sz="3200" b="1" dirty="0" smtClean="0">
                <a:solidFill>
                  <a:schemeClr val="tx1"/>
                </a:solidFill>
              </a:rPr>
              <a:t>ΕΛΓΟ ΔΗΜΗΤΡΑ</a:t>
            </a:r>
          </a:p>
          <a:p>
            <a:pPr marL="0" lvl="0" indent="0" algn="ctr">
              <a:buNone/>
            </a:pPr>
            <a:r>
              <a:rPr lang="el-GR" sz="3200" b="1" dirty="0" smtClean="0">
                <a:solidFill>
                  <a:schemeClr val="tx1"/>
                </a:solidFill>
              </a:rPr>
              <a:t>ΠΑΝΕΠΙΣΤΗΜΙΟ ΒΑΣΙΛΙΚΑΤΑ ΙΤΑΛΙΑΣ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0" name="Picture 2" descr="C:\Users\user4\Desktop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76872"/>
            <a:ext cx="3096344" cy="1512168"/>
          </a:xfrm>
          <a:prstGeom prst="rect">
            <a:avLst/>
          </a:prstGeom>
          <a:noFill/>
        </p:spPr>
      </p:pic>
      <p:pic>
        <p:nvPicPr>
          <p:cNvPr id="10" name="Picture 2" descr="C:\Users\user4\Desktop\NAGREF_LRI_en_transp2_sm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276872"/>
            <a:ext cx="3240360" cy="1440160"/>
          </a:xfrm>
          <a:prstGeom prst="rect">
            <a:avLst/>
          </a:prstGeom>
          <a:noFill/>
        </p:spPr>
      </p:pic>
      <p:pic>
        <p:nvPicPr>
          <p:cNvPr id="12" name="Picture 4" descr="C:\Users\user4\Desktop\cropped-logo_g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21088"/>
            <a:ext cx="2880320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ΣΤΟΧΟΣ</a:t>
            </a:r>
          </a:p>
          <a:p>
            <a:pPr marL="0" indent="0" algn="ctr">
              <a:buNone/>
            </a:pPr>
            <a:r>
              <a:rPr lang="el-GR" sz="2800" b="1" u="sng" dirty="0" smtClean="0">
                <a:solidFill>
                  <a:schemeClr val="tx1"/>
                </a:solidFill>
              </a:rPr>
              <a:t>Προώθηση αποδοτικής χρήσης νερού και υποστήριξη της μετάβασης προς μια Μεσογειακή γεωργία ανθεκτική στην κλιματική αλλαγή </a:t>
            </a:r>
            <a:r>
              <a:rPr lang="el-GR" sz="2800" b="1" dirty="0" smtClean="0">
                <a:solidFill>
                  <a:schemeClr val="tx1"/>
                </a:solidFill>
              </a:rPr>
              <a:t>μέσω της ανάπτυξης στρατηγικής προσαρμογής της διαχείρισης νερού σε τρεις αγροτικές οργανώσεις, δύο σε περιοχές της Κρήτης (Μεραμβέλλο και Πλατανιάς) και μια στη Basilicata της Ιταλίας (Metapontino).</a:t>
            </a:r>
            <a:endParaRPr lang="el-GR" sz="28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Επιμέρους στόχοι </a:t>
            </a:r>
          </a:p>
          <a:p>
            <a:pPr mar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u="sng" dirty="0" smtClean="0">
                <a:solidFill>
                  <a:schemeClr val="tx1"/>
                </a:solidFill>
              </a:rPr>
              <a:t>Η ανάπτυξη και εφαρμογή στρατηγικών διαχείρισης νερού </a:t>
            </a:r>
            <a:r>
              <a:rPr lang="el-GR" sz="2400" b="1" dirty="0" smtClean="0">
                <a:solidFill>
                  <a:schemeClr val="tx1"/>
                </a:solidFill>
              </a:rPr>
              <a:t>ενόψει της κλιματικής αλλαγής σε επίπεδο αγροτικών συνεταιρισμών.</a:t>
            </a:r>
          </a:p>
          <a:p>
            <a:pPr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u="sng" dirty="0" smtClean="0">
                <a:solidFill>
                  <a:schemeClr val="tx1"/>
                </a:solidFill>
              </a:rPr>
              <a:t>Ο καθορισμός και εφαρμογή αποδοτικών ως προς τη χρήση νερού γεωργικών πρακτικών</a:t>
            </a:r>
            <a:r>
              <a:rPr lang="el-GR" sz="2400" b="1" dirty="0" smtClean="0">
                <a:solidFill>
                  <a:schemeClr val="tx1"/>
                </a:solidFill>
              </a:rPr>
              <a:t> σε δενδρώδεις καλλιέργειες.</a:t>
            </a:r>
          </a:p>
          <a:p>
            <a:pPr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u="sng" dirty="0" smtClean="0">
                <a:solidFill>
                  <a:schemeClr val="tx1"/>
                </a:solidFill>
              </a:rPr>
              <a:t>Η δημιουργία πρότυπων αγροκτημάτων </a:t>
            </a:r>
            <a:r>
              <a:rPr lang="el-GR" sz="2400" b="1" dirty="0" smtClean="0">
                <a:solidFill>
                  <a:schemeClr val="tx1"/>
                </a:solidFill>
              </a:rPr>
              <a:t>προσαρμοσμένων στην έλλειψη νερού.</a:t>
            </a:r>
          </a:p>
          <a:p>
            <a:pPr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u="sng" dirty="0" smtClean="0">
                <a:solidFill>
                  <a:schemeClr val="tx1"/>
                </a:solidFill>
              </a:rPr>
              <a:t>Η ενίσχυση της ικανότητας προσαρμογής των αγροτών και των οργανώσεών τους στην κλιματική αλλαγή</a:t>
            </a:r>
            <a:r>
              <a:rPr lang="el-GR" sz="2400" b="1" dirty="0" smtClean="0">
                <a:solidFill>
                  <a:schemeClr val="tx1"/>
                </a:solidFill>
              </a:rPr>
              <a:t>: ενημέρωση, ευαισθητοποίηση και εκπαίδευση.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u="sng" dirty="0" smtClean="0">
                <a:solidFill>
                  <a:schemeClr val="tx1"/>
                </a:solidFill>
              </a:rPr>
              <a:t>Η ενημέρωση και ευαισθητοποίηση όλων των χρηστών νερού </a:t>
            </a:r>
            <a:r>
              <a:rPr lang="el-GR" sz="2400" b="1" dirty="0" smtClean="0">
                <a:solidFill>
                  <a:schemeClr val="tx1"/>
                </a:solidFill>
              </a:rPr>
              <a:t>για τις επιπτώσεις της κλιματικής αλλαγής σε επίπεδο πιλοτικών υπολεκανών του έργου.</a:t>
            </a:r>
          </a:p>
          <a:p>
            <a:pPr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u="sng" dirty="0" smtClean="0">
                <a:solidFill>
                  <a:schemeClr val="tx1"/>
                </a:solidFill>
              </a:rPr>
              <a:t>Η διάδοση των προτεινόμενων στρατηγικών</a:t>
            </a:r>
            <a:r>
              <a:rPr lang="el-GR" sz="2400" b="1" dirty="0" smtClean="0">
                <a:solidFill>
                  <a:schemeClr val="tx1"/>
                </a:solidFill>
              </a:rPr>
              <a:t>, με στόχο την εφαρμογή τους από αγρότες και αγροτικούς συνεταιρισμούς τόσο στις επιλεχθείσες περιοχές, όσο και σε περιοχές που αντιμετωπίζουν παρόμοιες κλιματικές προκλήσεις.</a:t>
            </a:r>
          </a:p>
          <a:p>
            <a:pPr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u="sng" dirty="0" smtClean="0">
                <a:solidFill>
                  <a:schemeClr val="tx1"/>
                </a:solidFill>
              </a:rPr>
              <a:t>Η ενσωμάτωση των αποτελεσμάτων του έργου στην Ευρωπαϊκή και Εθνική νομοθεσία </a:t>
            </a:r>
            <a:r>
              <a:rPr lang="el-GR" sz="2400" b="1" dirty="0" smtClean="0">
                <a:solidFill>
                  <a:schemeClr val="tx1"/>
                </a:solidFill>
              </a:rPr>
              <a:t>και πολιτική που αφορά στη γεωργία, στην κλιματική αλλαγή και στο περιβάλλον.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811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l-GR" sz="3200" dirty="0" smtClean="0"/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1" y="169639"/>
            <a:ext cx="1378872" cy="811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- Ορθογώνιο"/>
          <p:cNvSpPr/>
          <p:nvPr/>
        </p:nvSpPr>
        <p:spPr>
          <a:xfrm>
            <a:off x="899592" y="2132856"/>
            <a:ext cx="7128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b="1" dirty="0" smtClean="0"/>
              <a:t>Το έργο LIFE AgroClimaWater αξιοποιεί το πρότυπο EWS της </a:t>
            </a:r>
            <a:r>
              <a:rPr lang="el-GR" b="1" dirty="0" err="1" smtClean="0"/>
              <a:t>European</a:t>
            </a:r>
            <a:r>
              <a:rPr lang="el-GR" b="1" dirty="0" smtClean="0"/>
              <a:t> </a:t>
            </a:r>
            <a:r>
              <a:rPr lang="el-GR" b="1" dirty="0" err="1" smtClean="0"/>
              <a:t>Water</a:t>
            </a:r>
            <a:r>
              <a:rPr lang="el-GR" b="1" dirty="0" smtClean="0"/>
              <a:t> </a:t>
            </a:r>
            <a:r>
              <a:rPr lang="el-GR" b="1" dirty="0" err="1" smtClean="0"/>
              <a:t>Partnership</a:t>
            </a:r>
            <a:r>
              <a:rPr lang="el-GR" b="1" dirty="0" smtClean="0"/>
              <a:t> (EWP) σχετίζεται με την ανάπτυξη και εφαρμογή συστημάτων διαχείρισης νερού και στρατηγικών προσαρμογής στην κλιματική αλλαγή, οι οποίες θα περιλαμβάνουν: </a:t>
            </a:r>
          </a:p>
          <a:p>
            <a:pPr marL="0" indent="0" algn="ctr">
              <a:buNone/>
            </a:pPr>
            <a:endParaRPr lang="el-GR" b="1" dirty="0" smtClean="0"/>
          </a:p>
          <a:p>
            <a:r>
              <a:rPr lang="el-GR" dirty="0" smtClean="0"/>
              <a:t> 1. </a:t>
            </a:r>
            <a:r>
              <a:rPr lang="el-GR" u="sng" dirty="0" smtClean="0"/>
              <a:t>Καλές καλλιεργητικές πρακτικές </a:t>
            </a:r>
            <a:r>
              <a:rPr lang="el-GR" dirty="0" smtClean="0"/>
              <a:t>για την ενίσχυση της αποδοτικής χρήσης νερού σε πολυετείς καλλιέργειες (</a:t>
            </a:r>
            <a:r>
              <a:rPr lang="el-GR" u="sng" dirty="0" smtClean="0"/>
              <a:t>ελιά</a:t>
            </a:r>
            <a:r>
              <a:rPr lang="el-GR" dirty="0" smtClean="0"/>
              <a:t>, εσπεριδοειδή και ροδάκινα), σε επίπεδο αγρού. </a:t>
            </a:r>
          </a:p>
          <a:p>
            <a:r>
              <a:rPr lang="el-GR" dirty="0" smtClean="0"/>
              <a:t> 2. </a:t>
            </a:r>
            <a:r>
              <a:rPr lang="el-GR" u="sng" dirty="0" smtClean="0"/>
              <a:t>Δράσεις διακυβέρνησης για την επίτευξη δίκαιης και διαφανούς διαχείρισης των υδάτων</a:t>
            </a:r>
            <a:r>
              <a:rPr lang="el-GR" dirty="0" smtClean="0"/>
              <a:t>, σε επίπεδο αγροτικών οργανώσεων.</a:t>
            </a:r>
          </a:p>
          <a:p>
            <a:r>
              <a:rPr lang="el-GR" dirty="0" smtClean="0"/>
              <a:t>  3. </a:t>
            </a:r>
            <a:r>
              <a:rPr lang="el-GR" u="sng" dirty="0" smtClean="0"/>
              <a:t>Σχέδια αντιμετώπισης πλημμυρών και ξηρασίας </a:t>
            </a:r>
            <a:r>
              <a:rPr lang="el-GR" dirty="0" smtClean="0"/>
              <a:t>που διασφαλίζουν την ολιστική προσέγγιση της προσαρμογής της γεωργίας στην κλιματική αλλαγή</a:t>
            </a:r>
          </a:p>
        </p:txBody>
      </p:sp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l-GR" sz="3200" b="1" dirty="0" smtClean="0">
                <a:solidFill>
                  <a:schemeClr val="tx1"/>
                </a:solidFill>
              </a:rPr>
              <a:t>ΒΑΣΙΚΕΣ ΑΡΧΕΣ</a:t>
            </a:r>
          </a:p>
          <a:p>
            <a:pPr marL="0" indent="0" algn="ctr">
              <a:buNone/>
            </a:pPr>
            <a:r>
              <a:rPr lang="el-GR" sz="3200" dirty="0" smtClean="0">
                <a:solidFill>
                  <a:schemeClr val="tx1"/>
                </a:solidFill>
              </a:rPr>
              <a:t> </a:t>
            </a:r>
            <a:r>
              <a:rPr lang="el-GR" sz="3200" b="1" u="sng" dirty="0" smtClean="0">
                <a:solidFill>
                  <a:schemeClr val="tx1"/>
                </a:solidFill>
              </a:rPr>
              <a:t>Βιώσιμη άντληση</a:t>
            </a:r>
            <a:r>
              <a:rPr lang="el-GR" sz="3200" b="1" dirty="0" smtClean="0">
                <a:solidFill>
                  <a:schemeClr val="tx1"/>
                </a:solidFill>
              </a:rPr>
              <a:t>, </a:t>
            </a:r>
            <a:r>
              <a:rPr lang="el-GR" sz="3200" b="1" u="sng" dirty="0" smtClean="0">
                <a:solidFill>
                  <a:schemeClr val="tx1"/>
                </a:solidFill>
              </a:rPr>
              <a:t>καλή κατάσταση των υδάτων</a:t>
            </a:r>
            <a:r>
              <a:rPr lang="el-GR" sz="3200" b="1" dirty="0" smtClean="0">
                <a:solidFill>
                  <a:schemeClr val="tx1"/>
                </a:solidFill>
              </a:rPr>
              <a:t>, </a:t>
            </a:r>
            <a:r>
              <a:rPr lang="el-GR" sz="3200" b="1" u="sng" dirty="0" smtClean="0">
                <a:solidFill>
                  <a:schemeClr val="tx1"/>
                </a:solidFill>
              </a:rPr>
              <a:t>προστασία περιοχών υψηλής αξίας</a:t>
            </a:r>
            <a:r>
              <a:rPr lang="en-US" sz="3200" b="1" u="sng" dirty="0" smtClean="0">
                <a:solidFill>
                  <a:schemeClr val="tx1"/>
                </a:solidFill>
              </a:rPr>
              <a:t> </a:t>
            </a:r>
            <a:r>
              <a:rPr lang="el-GR" sz="3200" b="1" u="sng" dirty="0" smtClean="0">
                <a:solidFill>
                  <a:schemeClr val="tx1"/>
                </a:solidFill>
              </a:rPr>
              <a:t>και διατήρησης τους</a:t>
            </a:r>
            <a:r>
              <a:rPr lang="el-GR" sz="3200" b="1" dirty="0" smtClean="0">
                <a:solidFill>
                  <a:schemeClr val="tx1"/>
                </a:solidFill>
              </a:rPr>
              <a:t>, </a:t>
            </a:r>
            <a:r>
              <a:rPr lang="el-GR" sz="3200" b="1" u="sng" dirty="0" smtClean="0">
                <a:solidFill>
                  <a:schemeClr val="tx1"/>
                </a:solidFill>
              </a:rPr>
              <a:t>δίκαιη διαχείριση νερού</a:t>
            </a:r>
            <a:r>
              <a:rPr lang="el-GR" sz="3200" b="1" dirty="0" smtClean="0">
                <a:solidFill>
                  <a:schemeClr val="tx1"/>
                </a:solidFill>
              </a:rPr>
              <a:t>, οι οποίες στοχεύουν στην αναγνώριση και αξιολόγηση των επιπτώσεων κάθε δραστηριότητας και στη λήψη μέτρων για τη συνεχή βελτίωση της διαχείρισης του νερού από τους χρήστες. 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3200" b="1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- Ορθογώνιο"/>
          <p:cNvSpPr/>
          <p:nvPr/>
        </p:nvSpPr>
        <p:spPr>
          <a:xfrm>
            <a:off x="323528" y="1916832"/>
            <a:ext cx="8064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b="1" dirty="0" smtClean="0"/>
              <a:t>ΜΕΘΟΔΟΙ ΕΦΑΡΜΟΓΗΣ</a:t>
            </a:r>
            <a:r>
              <a:rPr lang="en-US" b="1" dirty="0" smtClean="0"/>
              <a:t>-</a:t>
            </a:r>
            <a:r>
              <a:rPr lang="el-GR" b="1" dirty="0" smtClean="0"/>
              <a:t>ΠΡΑΚΤΙΚΕΣ</a:t>
            </a:r>
          </a:p>
          <a:p>
            <a:pPr>
              <a:buFont typeface="Wingdings" pitchFamily="2" charset="2"/>
              <a:buChar char="v"/>
            </a:pPr>
            <a:r>
              <a:rPr lang="el-GR" u="sng" dirty="0" smtClean="0"/>
              <a:t>Μείωση της εξάτμισης νερού από το έδαφος</a:t>
            </a:r>
            <a:r>
              <a:rPr lang="el-GR" dirty="0" smtClean="0"/>
              <a:t>. Πρακτική: εδαφοκάλυψη. Δυνητική μείωση απωλειών έως και 60% κατά περιόδους. </a:t>
            </a:r>
          </a:p>
          <a:p>
            <a:pPr>
              <a:buFont typeface="Wingdings" pitchFamily="2" charset="2"/>
              <a:buChar char="v"/>
            </a:pPr>
            <a:r>
              <a:rPr lang="el-GR" dirty="0" smtClean="0"/>
              <a:t> </a:t>
            </a:r>
            <a:r>
              <a:rPr lang="el-GR" u="sng" dirty="0" smtClean="0"/>
              <a:t>Μείωση της διαπνοής</a:t>
            </a:r>
            <a:r>
              <a:rPr lang="el-GR" dirty="0" smtClean="0"/>
              <a:t>. Πρακτικές: κατάλληλο χειμερινό και θερινό κλάδεμα, έγκαιρη απομάκρυνση ζιζανίων. Δυνητική μείωση απωλειών έως και 30% κατά περιόδους. </a:t>
            </a:r>
          </a:p>
          <a:p>
            <a:pPr>
              <a:buFont typeface="Wingdings" pitchFamily="2" charset="2"/>
              <a:buChar char="v"/>
            </a:pPr>
            <a:r>
              <a:rPr lang="el-GR" dirty="0" smtClean="0"/>
              <a:t> </a:t>
            </a:r>
            <a:r>
              <a:rPr lang="el-GR" u="sng" dirty="0" smtClean="0"/>
              <a:t>Μείωση απωλειών νερού και θρεπτικών στοιχείων μέσω βαθειάς διήθησης</a:t>
            </a:r>
            <a:r>
              <a:rPr lang="el-GR" dirty="0" smtClean="0"/>
              <a:t>. Πρακτικές: Αύξηση οργανικής ουσίας εδάφους, υδρολίπανση. Δυνητική μείωση απωλειών έως και 30% κατά περιόδους </a:t>
            </a:r>
          </a:p>
          <a:p>
            <a:pPr>
              <a:buFont typeface="Wingdings" pitchFamily="2" charset="2"/>
              <a:buChar char="v"/>
            </a:pPr>
            <a:r>
              <a:rPr lang="el-GR" dirty="0" smtClean="0"/>
              <a:t> </a:t>
            </a:r>
            <a:r>
              <a:rPr lang="el-GR" u="sng" dirty="0" smtClean="0"/>
              <a:t>Μείωση επιφανειακής απορροής</a:t>
            </a:r>
            <a:r>
              <a:rPr lang="el-GR" dirty="0" smtClean="0"/>
              <a:t>. Πρακτικές: Διατήρηση ζιζανίων τις υγρές περιόδους, εγκατάσταση φραγμών συγκράτησης. Δυνητική μείωση απωλειών νερού έως 50% και εδάφους έως 90%. </a:t>
            </a:r>
          </a:p>
          <a:p>
            <a:pPr>
              <a:buFont typeface="Wingdings" pitchFamily="2" charset="2"/>
              <a:buChar char="v"/>
            </a:pPr>
            <a:r>
              <a:rPr lang="el-GR" dirty="0" smtClean="0"/>
              <a:t> </a:t>
            </a:r>
            <a:r>
              <a:rPr lang="el-GR" u="sng" dirty="0" smtClean="0"/>
              <a:t>Μείωση κατανάλωσης αρδευτικού νερού</a:t>
            </a:r>
            <a:r>
              <a:rPr lang="el-GR" dirty="0" smtClean="0"/>
              <a:t>. Πρακτικές: Άρδευση βασισμένη σε μετεωρολογικά δεδομένα, εφαρμογή ελλειμματικής άρδευσης και βελτιστοποίηση αρδευτικού δικτύου. Δυνητική μείωση στη χρήση αρδευτικού νερού περίπου 20%. </a:t>
            </a:r>
          </a:p>
          <a:p>
            <a:endParaRPr lang="el-GR" dirty="0" smtClean="0"/>
          </a:p>
        </p:txBody>
      </p:sp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179512" y="1282777"/>
            <a:ext cx="2243031" cy="2880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17 - Ορθογώνιο"/>
          <p:cNvSpPr/>
          <p:nvPr/>
        </p:nvSpPr>
        <p:spPr>
          <a:xfrm>
            <a:off x="2483768" y="952165"/>
            <a:ext cx="6480720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422542" y="116632"/>
            <a:ext cx="6541945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2555776" y="1340768"/>
            <a:ext cx="6336704" cy="9361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/>
              <a:t>Η περιοχή δραστηριότητας ΑΕΣ</a:t>
            </a:r>
            <a:r>
              <a:rPr lang="en-US" sz="3200" b="1" dirty="0" smtClean="0"/>
              <a:t> </a:t>
            </a:r>
            <a:r>
              <a:rPr lang="el-GR" sz="3200" b="1" dirty="0" smtClean="0"/>
              <a:t>Ένωση Μεραμβέλλου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F:\KOREP-ISO-AGRO 6-10-2017\RODAX-EMS_FILE-OLIVEOIL\LIFE AGRO CLIMA WATER\ΚΡΙΤΗΡΙΑ-ΧΑΡΤΗΣ\MIRABEL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492896"/>
            <a:ext cx="2808312" cy="4176464"/>
          </a:xfrm>
          <a:prstGeom prst="rect">
            <a:avLst/>
          </a:prstGeom>
          <a:noFill/>
        </p:spPr>
      </p:pic>
      <p:pic>
        <p:nvPicPr>
          <p:cNvPr id="16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7" y="167269"/>
            <a:ext cx="2184953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Κρήτη, οι νομοί της κρήτης στο χάρτ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2896"/>
            <a:ext cx="5760640" cy="187220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</p:pic>
      <p:pic>
        <p:nvPicPr>
          <p:cNvPr id="1031" name="Picture 7" descr="F:\KOREP-ISO-AGRO 6-10-2017\ΔΙΑΦΟΡΑ\fotos\lasithi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09120"/>
            <a:ext cx="4680520" cy="2160240"/>
          </a:xfrm>
          <a:prstGeom prst="rect">
            <a:avLst/>
          </a:prstGeom>
          <a:noFill/>
        </p:spPr>
      </p:pic>
      <p:cxnSp>
        <p:nvCxnSpPr>
          <p:cNvPr id="70" name="69 - Ευθύγραμμο βέλος σύνδεσης"/>
          <p:cNvCxnSpPr/>
          <p:nvPr/>
        </p:nvCxnSpPr>
        <p:spPr>
          <a:xfrm flipH="1">
            <a:off x="1259632" y="3429000"/>
            <a:ext cx="3168352" cy="1800200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- Ευθύγραμμο βέλος σύνδεσης"/>
          <p:cNvCxnSpPr/>
          <p:nvPr/>
        </p:nvCxnSpPr>
        <p:spPr>
          <a:xfrm>
            <a:off x="5004048" y="5589240"/>
            <a:ext cx="100811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67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Η αποτελεσματικότητα των καλλιεργητικών πρακτικών στην αποδοτική χρήση νερού καθώς και στην παραγωγικότητα των δέντρων θα αξιολογηθεί μέσω ενός προγράμματος εφαρμογής και παρακολούθησής τους για μια περίοδο τριών ετών.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4" name="Picture 2" descr="F:\KOREP-ISO-AGRO 6-10-2017\RODAX-EMS_FILE-OLIVEOIL\OLIVE CLIMA\FOTOS\FOTO KOMIS DENTRON 2014\PEZOYLES\IMGP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88840"/>
            <a:ext cx="4680520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ΕΠΙΛΟΓΗ ΛΕΚΑΝΗΣ ΑΠΟΡΡΟΗΣ (ΧΑΥΓΑ/ΜΙΛΑΤΟΥ)  ΚΑΤΑΡΤΙΣΗ ΠΑΡΑΓΩΓΩΝ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KOREP-ISO-AGRO 6-10-2017\RODAX-EMS_FILE-OLIVEOIL\LIFE AGRO CLIMA WATER\fotos\ΣΥΝΑΝΤΗΣΗ ΕΑΣΜ ΚΑΙ ΚΑΤΑΡΤΙΣΗ ΠΑΡΑΓΩΓΩΝ 4-2-2016\P1110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749" y="2038782"/>
            <a:ext cx="8030502" cy="3694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ΑΡΧΙΚΗ ΕΠΙΛΟΓΗ ΑΓΡΟΤΕΜΑΧΙΩΝ</a:t>
            </a:r>
            <a:r>
              <a:rPr lang="en-US" sz="2800" b="1" dirty="0" smtClean="0">
                <a:solidFill>
                  <a:schemeClr val="tx1"/>
                </a:solidFill>
              </a:rPr>
              <a:t>-10 </a:t>
            </a:r>
            <a:r>
              <a:rPr lang="el-GR" sz="2800" b="1" dirty="0" smtClean="0">
                <a:solidFill>
                  <a:schemeClr val="tx1"/>
                </a:solidFill>
              </a:rPr>
              <a:t>ΑΓΡΟΤΕΜΑΧΙΑ (Ξ+Π)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KOREP-ISO-AGRO 6-10-2017\RODAX-EMS_FILE-OLIVEOIL\LIFE AGRO CLIMA WATER\fotos\19ΚΑΙ 20-9-2016 ΕΠΙΛΟΓΗ ΑΓΡΟΤΕΜΑΧΙΩΝ\DSC_0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2060849"/>
            <a:ext cx="8046156" cy="3744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ΟΡΙΟΘΕΤΗΣΗ ΑΓΡΟΤΕΜΑΧΙΩΝ (Μ-Ε)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2" name="Picture 2" descr="F:\KOREP-ISO-AGRO 6-10-2017\RODAX-EMS_FILE-OLIVEOIL\LIFE AGRO CLIMA WATER\fotos\ΟΡΙΟΘΕΤΗΣΗ ΑΓΡΟΤΕΜΑΧΙΩΝ ΚΟΥΡΓΙΑΛΑΣ 2-12-2016\DSC_0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7" y="1988840"/>
            <a:ext cx="3857625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ΤΟΠΟΘΕΤΗΣΗ ΣΩΛΗΝΩΝ ΜΕΤΡΗΣΗΣ ΕΔΑΦΙΚΗΣ ΥΓΡΑΣΙΑΣ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KOREP-ISO-AGRO 6-10-2017\RODAX-EMS_FILE-OLIVEOIL\LIFE AGRO CLIMA WATER\fotos\ΤΟΠΟΘΕΤΗΣΗ ΣΩΛΗΝΩΝ ΚΑΙ ΜΕΤΕΟ ΣΤ 10-4-017\DSC_0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8064896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ΤΟΠΟΘΕΤΗΣΗ ΜΕΤΕΟ ΣΤΑΘΜΟΥ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KOREP-ISO-AGRO 6-10-2017\RODAX-EMS_FILE-OLIVEOIL\LIFE AGRO CLIMA WATER\fotos\ΤΟΠΟΘΕΤΗΣΗ ΣΩΛΗΝΩΝ ΚΑΙ ΜΕΤΕΟ ΣΤ 10-4-017\DSC_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32856"/>
            <a:ext cx="7920880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554461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LIFE14 CCA/GR/000389 – AgroClimaWater</a:t>
            </a:r>
            <a:endParaRPr 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endParaRPr lang="el-GR" sz="3200" b="1" dirty="0" smtClean="0"/>
          </a:p>
          <a:p>
            <a:pPr marL="0" indent="0" algn="ctr"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ΜΕΤΡΗΣΗ ΕΔΑΦΙΚΗΣ ΥΓΡΑΣΙΑΣ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KOREP-ISO-AGRO 6-10-2017\RODAX-EMS_FILE-OLIVEOIL\LIFE AGRO CLIMA WATER\fotos\ΜΕΤΡΗΣΗ ΥΓΡΑΣ ΚΑΙ ΔΕΙΓΜ ΖΙΖ 1-8-17\DSC_0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2060849"/>
            <a:ext cx="8046156" cy="3888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8245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</a:t>
            </a:r>
            <a:r>
              <a:rPr lang="el-GR" sz="2400" b="1" dirty="0" smtClean="0">
                <a:solidFill>
                  <a:schemeClr val="tx1"/>
                </a:solidFill>
              </a:rPr>
              <a:t>09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Ε</a:t>
            </a:r>
            <a:r>
              <a:rPr lang="en-US" sz="2400" b="1" dirty="0" smtClean="0">
                <a:solidFill>
                  <a:schemeClr val="tx1"/>
                </a:solidFill>
              </a:rPr>
              <a:t>NV/GR/000302 – SAGE 10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tx1"/>
                </a:solidFill>
              </a:rPr>
              <a:t>LIFE</a:t>
            </a:r>
            <a:r>
              <a:rPr lang="el-GR" sz="2800" b="1" dirty="0" smtClean="0">
                <a:solidFill>
                  <a:schemeClr val="tx1"/>
                </a:solidFill>
              </a:rPr>
              <a:t>09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l-GR" sz="2800" b="1" dirty="0" smtClean="0">
                <a:solidFill>
                  <a:schemeClr val="tx1"/>
                </a:solidFill>
              </a:rPr>
              <a:t>Ε</a:t>
            </a:r>
            <a:r>
              <a:rPr lang="en-US" sz="2800" b="1" dirty="0" smtClean="0">
                <a:solidFill>
                  <a:schemeClr val="tx1"/>
                </a:solidFill>
              </a:rPr>
              <a:t>NV/GR/000302 – SAGE 10 </a:t>
            </a: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chemeClr val="tx1"/>
                </a:solidFill>
              </a:rPr>
              <a:t>Ανάπτυξη και εφαρμογή μεθόδου προσδιορισμού Περιβαλλοντικού Αποτυπώματος για Αειφόρα </a:t>
            </a:r>
            <a:r>
              <a:rPr lang="el-GR" sz="2400" b="1" dirty="0" err="1" smtClean="0">
                <a:solidFill>
                  <a:schemeClr val="tx1"/>
                </a:solidFill>
              </a:rPr>
              <a:t>Αγρο</a:t>
            </a:r>
            <a:r>
              <a:rPr lang="el-GR" sz="2400" b="1" dirty="0" smtClean="0">
                <a:solidFill>
                  <a:schemeClr val="tx1"/>
                </a:solidFill>
              </a:rPr>
              <a:t>-Οικοσυστήματα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l-GR" sz="2400" b="1" dirty="0" smtClean="0">
                <a:solidFill>
                  <a:schemeClr val="tx1"/>
                </a:solidFill>
              </a:rPr>
              <a:t>Η περίπτωση του Μεσογειακού Ελαιώνα.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chemeClr val="tx1"/>
                </a:solidFill>
              </a:rPr>
              <a:t>Διάρκεια 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l-GR" sz="2400" b="1" dirty="0" smtClean="0">
                <a:solidFill>
                  <a:schemeClr val="tx1"/>
                </a:solidFill>
              </a:rPr>
              <a:t> Οκτώβριος 2010-Μάρτιος 2014</a:t>
            </a:r>
            <a:endParaRPr lang="el-GR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KOREP-ISO-AGRO 11-10-2017\RODAX-EMS_FILE-OLIVEOIL\LIFE-SAGE\ΔΙΑΦΟΡΑ SAGE\ΦΟΤΟΣ\AFISES LIFE\IMGP0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5832648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8245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</a:t>
            </a:r>
            <a:r>
              <a:rPr lang="el-GR" sz="2400" b="1" dirty="0" smtClean="0">
                <a:solidFill>
                  <a:schemeClr val="tx1"/>
                </a:solidFill>
              </a:rPr>
              <a:t>09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Ε</a:t>
            </a:r>
            <a:r>
              <a:rPr lang="en-US" sz="2400" b="1" dirty="0" smtClean="0">
                <a:solidFill>
                  <a:schemeClr val="tx1"/>
                </a:solidFill>
              </a:rPr>
              <a:t>NV/GR/000302 – SAGE 10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b="1" dirty="0" smtClean="0">
                <a:solidFill>
                  <a:schemeClr val="tx1"/>
                </a:solidFill>
              </a:rPr>
              <a:t>                         ΕΘΙΑΓΕ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b="1" dirty="0" smtClean="0">
                <a:solidFill>
                  <a:schemeClr val="tx1"/>
                </a:solidFill>
              </a:rPr>
              <a:t>ΜΠΕΝΑΚΕΙΟ ΦΥΤΟΠΑΘΟΛΟΓΙΚΟ ΙΝΣΤΙΤΟΥΤΟ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3" descr="C:\Users\user4\Desktop\EKBY_fylladio-cover-el2_newlogo_s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2376264" cy="2057127"/>
          </a:xfrm>
          <a:prstGeom prst="rect">
            <a:avLst/>
          </a:prstGeom>
          <a:noFill/>
        </p:spPr>
      </p:pic>
      <p:pic>
        <p:nvPicPr>
          <p:cNvPr id="10" name="Picture 4" descr="C:\Users\user4\Desktop\cropped-logo_g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21088"/>
            <a:ext cx="2880320" cy="1440160"/>
          </a:xfrm>
          <a:prstGeom prst="rect">
            <a:avLst/>
          </a:prstGeom>
          <a:noFill/>
        </p:spPr>
      </p:pic>
      <p:pic>
        <p:nvPicPr>
          <p:cNvPr id="103428" name="Picture 4" descr="C:\Users\user4\Desktop\bas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060848"/>
            <a:ext cx="3324225" cy="2619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8245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</a:t>
            </a:r>
            <a:r>
              <a:rPr lang="el-GR" sz="2400" b="1" dirty="0" smtClean="0">
                <a:solidFill>
                  <a:schemeClr val="tx1"/>
                </a:solidFill>
              </a:rPr>
              <a:t>09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Ε</a:t>
            </a:r>
            <a:r>
              <a:rPr lang="en-US" sz="2400" b="1" dirty="0" smtClean="0">
                <a:solidFill>
                  <a:schemeClr val="tx1"/>
                </a:solidFill>
              </a:rPr>
              <a:t>NV/GR/000302 – SAGE 10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l-GR" sz="2800" b="1" dirty="0" smtClean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l-GR" sz="2800" b="1" dirty="0" smtClean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l-GR" sz="2800" b="1" dirty="0" smtClean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l-GR" sz="2800" b="1" dirty="0" smtClean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l-GR" sz="2800" b="1" dirty="0" smtClean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ΟΜΑΔΕΣ ΕΦΑΡΜΟΓΗΣ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ΕΑΣ ΜΕΡΑΜΒΕΛΛΟΥ-ΛΑΣΙΘΙ ΚΡΗΤΗΣ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(200 ΑΓΡΟΤΕΜΑΧΙΑ)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ΕΑΣ ΠΕΖΩΝ-ΗΡΑΚΛΕΙΟ ΚΡΗΤΗΣ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ΝΗΛΕΑΣ-ΧΩΡΑ ΤΡΙΦΥΛΙΑΣ</a:t>
            </a:r>
            <a:endParaRPr lang="el-GR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0" name="Picture 2" descr="F:\KOREP-ISO-AGRO 6-10-2017\RODAX-EMS_FILE-OLIVEOIL\LIFE-SAGE\ΔΙΑΦΟΡΑ SAGE\ΦΟΤΟΣ\LASITHI\lasithi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916832"/>
            <a:ext cx="5616624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412776"/>
            <a:ext cx="8424936" cy="5184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l-GR" sz="3200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l-GR" sz="3200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l-GR" sz="3200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3200" b="1" u="sng" dirty="0" smtClean="0">
                <a:solidFill>
                  <a:srgbClr val="000000"/>
                </a:solidFill>
              </a:rPr>
              <a:t>LIFE</a:t>
            </a:r>
            <a:endParaRPr lang="el-GR" sz="3200" b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l-GR" sz="2800" b="1" u="sng" dirty="0" smtClean="0">
                <a:solidFill>
                  <a:srgbClr val="000000"/>
                </a:solidFill>
              </a:rPr>
              <a:t>ΦΙΛΟΠΕΡΙΒΑΛΛΟΝΤΙΚΑ ΠΡΟΓΡΑΜΜΑΤΑ </a:t>
            </a:r>
            <a:r>
              <a:rPr lang="el-GR" sz="2800" b="1" dirty="0" smtClean="0">
                <a:solidFill>
                  <a:srgbClr val="000000"/>
                </a:solidFill>
              </a:rPr>
              <a:t>ΕΛΑΙΟΚΑΛΛΙΕΡΓΕΙΑ</a:t>
            </a:r>
          </a:p>
          <a:p>
            <a:pPr marL="0" indent="0" algn="ctr">
              <a:buNone/>
            </a:pPr>
            <a:endParaRPr lang="el-GR" sz="2800" b="1" dirty="0" smtClean="0">
              <a:solidFill>
                <a:srgbClr val="000000"/>
              </a:solidFill>
            </a:endParaRPr>
          </a:p>
          <a:p>
            <a:pPr algn="ctr"/>
            <a:r>
              <a:rPr lang="el-GR" sz="2400" b="1" dirty="0" smtClean="0">
                <a:solidFill>
                  <a:srgbClr val="000000"/>
                </a:solidFill>
              </a:rPr>
              <a:t>(ΤΕΧΝΙΚΑ ΘΕΜΑΤΑ ΚΑΙ ΑΝΤΙΣΤΟΙΧΑ ΠΑΡΑΔΟΤΕΑ)</a:t>
            </a:r>
          </a:p>
          <a:p>
            <a:pPr marL="0" indent="0" algn="ctr">
              <a:buNone/>
            </a:pPr>
            <a:r>
              <a:rPr lang="el-GR" sz="2400" b="1" dirty="0" smtClean="0">
                <a:solidFill>
                  <a:srgbClr val="000000"/>
                </a:solidFill>
              </a:rPr>
              <a:t>ΕΠΙΒΛΕΠΟΝΤΕΣ ΓΕΩΠΟΝΟΙ</a:t>
            </a:r>
          </a:p>
          <a:p>
            <a:pPr marL="0" indent="0" algn="ctr">
              <a:buNone/>
            </a:pPr>
            <a:r>
              <a:rPr lang="el-GR" sz="2400" b="1" dirty="0" smtClean="0">
                <a:solidFill>
                  <a:srgbClr val="000000"/>
                </a:solidFill>
              </a:rPr>
              <a:t>ΑΓΓΕΛΑΚΗ ΚΑΤΕΡΙΝΑ-ΜΑΛΛΙΑΡΑΚΗ ΣΤΕΛΛΑ</a:t>
            </a:r>
          </a:p>
          <a:p>
            <a:pPr marL="0" indent="0" algn="ctr">
              <a:buNone/>
            </a:pPr>
            <a:r>
              <a:rPr lang="el-GR" sz="2000" b="1" dirty="0" smtClean="0">
                <a:solidFill>
                  <a:srgbClr val="000000"/>
                </a:solidFill>
              </a:rPr>
              <a:t>(ΤΕΧΝΙΚΗ ΣΤΗΡΙΞΗ ΠΑΡΑΓΩΓΩΝ,ΕΡΓΑΣΙΕΣ ΠΕΔΙΟΥ,ΔΕΙΓΜΑΤΟΛΗΨΙΕΣ, ΜΕΤΡΗΣΕΙΣ, ΣΥΛΛΟΓΗ ΚΑΙ ΑΠΟΔΕΛΤΙΩΣΗ ΚΑΤΑΓΡΑΦΩΝ ΚΑΙ ΜΕΤΡΗΣΕΩΝ, ΕΠΕΞΕΡΓΑΣΙΑ ΚΑΙ ΑΞΙΟΛΟΓΗΣΗ ΤΟΥΣ,ΚΑΤΑΡΤΙΣΕΙΣ, ΕΠΙΒΛΕΨΗ, ΕΣΩΤΕΡΙΚΟΙ ΚΑΙ ΕΠΙΤΟΠΙΟΙ ΕΛΕΓΧΟΙ, ΕΚΔΟΣΗ ΟΔΗΓΙΩΝ, ΣΥΝΤΟΝΙΣΜΟΣ ΕΡΓΑΣΙΩΝ,ΑΡΧΕΙΟ</a:t>
            </a:r>
            <a:r>
              <a:rPr lang="en-US" sz="2000" b="1" dirty="0" smtClean="0">
                <a:solidFill>
                  <a:srgbClr val="000000"/>
                </a:solidFill>
              </a:rPr>
              <a:t>,</a:t>
            </a:r>
            <a:r>
              <a:rPr lang="el-GR" sz="2000" b="1" dirty="0" smtClean="0">
                <a:solidFill>
                  <a:srgbClr val="000000"/>
                </a:solidFill>
              </a:rPr>
              <a:t>ΔΙΑΔΙΚΑΣΙΕΣ ΠΙΣΤΟΠΟΙΗΣΗΣ ΚΛΠ)</a:t>
            </a:r>
          </a:p>
          <a:p>
            <a:pPr marL="0" indent="0" algn="ctr">
              <a:buNone/>
            </a:pPr>
            <a:endParaRPr lang="el-GR" sz="2800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l-GR" sz="2800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l-GR" sz="2800" b="1" dirty="0" smtClean="0">
              <a:solidFill>
                <a:srgbClr val="000000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- Βέλος προς τα κάτω"/>
          <p:cNvSpPr/>
          <p:nvPr/>
        </p:nvSpPr>
        <p:spPr>
          <a:xfrm>
            <a:off x="3779912" y="3212976"/>
            <a:ext cx="1224136" cy="432048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8245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</a:t>
            </a:r>
            <a:r>
              <a:rPr lang="el-GR" sz="2400" b="1" dirty="0" smtClean="0">
                <a:solidFill>
                  <a:schemeClr val="tx1"/>
                </a:solidFill>
              </a:rPr>
              <a:t>09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Ε</a:t>
            </a:r>
            <a:r>
              <a:rPr lang="en-US" sz="2400" b="1" dirty="0" smtClean="0">
                <a:solidFill>
                  <a:schemeClr val="tx1"/>
                </a:solidFill>
              </a:rPr>
              <a:t>NV/GR/000302 – SAGE 10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ΜΕΛΕΤΩΝΤΑΣ ΤΙΣ ΕΠΙΠΤΩΣΕΙΣ ΤΗΣ ΕΛΑΙΟΚΑΛΛΙΕΡΓΕΙΑΣ ΣΤΟ ΠΕΡΙΒΑΛΛΟΝ, ΠΡΩΩΘΟΥΜΕ ΤΗΝ </a:t>
            </a:r>
            <a:r>
              <a:rPr lang="el-GR" sz="2800" b="1" i="1" dirty="0" smtClean="0">
                <a:solidFill>
                  <a:schemeClr val="tx1"/>
                </a:solidFill>
              </a:rPr>
              <a:t>ΑΕΙΦΟΡΑ</a:t>
            </a:r>
            <a:r>
              <a:rPr lang="el-GR" sz="2800" b="1" dirty="0" smtClean="0">
                <a:solidFill>
                  <a:schemeClr val="tx1"/>
                </a:solidFill>
              </a:rPr>
              <a:t> ΕΛΑΙΟΠΑΡΑΓΩΓΗ ΠΡΟΣ </a:t>
            </a:r>
            <a:r>
              <a:rPr lang="el-GR" sz="2800" b="1" u="sng" dirty="0" smtClean="0">
                <a:solidFill>
                  <a:schemeClr val="tx1"/>
                </a:solidFill>
              </a:rPr>
              <a:t>ΟΦΕΛΟΣ ΤΟΥ ΚΑΤΑΝΑΛΩΤΗ, ΤΟΥ ΠΑΡΑΓΩΓΟΥ ΚΑΙ ΤΟΥ ΠΕΡΙΒΑΛΛΟΝΤΟΣ.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4" name="Picture 2" descr="F:\KOREP-ISO-AGRO 6-10-2017\RODAX-EMS_FILE-OLIVEOIL\OLIVE CLIMA\FOTOS\ΦΟΤΟΣ ΚΟΜΗΣ ΔΕΝΤΡΩΝ 2015\ΠΑΛΙΟ ΑΛΩΝΙ -ΜΑΣΤΟΡΑΚΗΣ\IMGP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988840"/>
            <a:ext cx="5616624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8245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</a:t>
            </a:r>
            <a:r>
              <a:rPr lang="el-GR" sz="2400" b="1" dirty="0" smtClean="0">
                <a:solidFill>
                  <a:schemeClr val="tx1"/>
                </a:solidFill>
              </a:rPr>
              <a:t>09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Ε</a:t>
            </a:r>
            <a:r>
              <a:rPr lang="en-US" sz="2400" b="1" dirty="0" smtClean="0">
                <a:solidFill>
                  <a:schemeClr val="tx1"/>
                </a:solidFill>
              </a:rPr>
              <a:t>NV/GR/000302 – SAGE 10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 smtClean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 smtClean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ΟΦΕΛΗ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tx1"/>
                </a:solidFill>
              </a:rPr>
              <a:t> ΠΕΡΙΒΑΛΛΟΝ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l-GR" sz="2400" b="1" dirty="0" smtClean="0">
                <a:solidFill>
                  <a:schemeClr val="tx1"/>
                </a:solidFill>
              </a:rPr>
              <a:t>ΜΕΙΩΣΗ ΕΠΙΠΤΩΣΕΩΝ ΕΛΑΙΟΚΑΛΛΙΕΡΓΕΙΑΣ, </a:t>
            </a:r>
            <a:r>
              <a:rPr lang="el-GR" sz="2400" b="1" smtClean="0">
                <a:solidFill>
                  <a:schemeClr val="tx1"/>
                </a:solidFill>
              </a:rPr>
              <a:t>ΔΙΑΤΗΡΗΣΗ ΒΙΟΠΙΚΟΙΛΟΤΗΤΑΣ,     </a:t>
            </a:r>
            <a:r>
              <a:rPr lang="el-GR" sz="2400" b="1" dirty="0" smtClean="0">
                <a:solidFill>
                  <a:schemeClr val="tx1"/>
                </a:solidFill>
              </a:rPr>
              <a:t>ΑΞΙΟΠΟΙΗΣΗ ΦΥΣΙΚΩΝ ΠΟΡΩΝ, ΕΛΕΓΧΟΣ ΡΥΠΩΝ.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tx1"/>
                </a:solidFill>
              </a:rPr>
              <a:t>ΠΑΡΑΓΩΓΟΣ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l-GR" sz="2400" b="1" dirty="0" smtClean="0">
                <a:solidFill>
                  <a:schemeClr val="tx1"/>
                </a:solidFill>
              </a:rPr>
              <a:t>ΤΕΧΝΙΚΗ ΚΑΙ ΣΥΜΒΟΥΛΕΥΤΙΚΗ ΣΤΗΡΙΞΗ.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tx1"/>
                </a:solidFill>
              </a:rPr>
              <a:t>ΚΑΤΑΝΑΛΩΤΗΣ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l-GR" sz="2400" b="1" dirty="0" smtClean="0">
                <a:solidFill>
                  <a:schemeClr val="tx1"/>
                </a:solidFill>
              </a:rPr>
              <a:t>ΠΡΟΙΟΝ ΑΣΦΑΛΕΣ ΜΕ ΕΛΑΧΙΣΤΗ ΠΕΡΙΒΑΛΛΟΝΤΙΚΗ ΕΠΙΒΑΡΥΝΣΗ.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rIMG_18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2448272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" descr="rIMG_16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060849"/>
            <a:ext cx="2736304" cy="2016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6" descr="IMG_2473 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132856"/>
            <a:ext cx="2592288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8245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</a:t>
            </a:r>
            <a:r>
              <a:rPr lang="el-GR" sz="2400" b="1" dirty="0" smtClean="0">
                <a:solidFill>
                  <a:schemeClr val="tx1"/>
                </a:solidFill>
              </a:rPr>
              <a:t>09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Ε</a:t>
            </a:r>
            <a:r>
              <a:rPr lang="en-US" sz="2400" b="1" dirty="0" smtClean="0">
                <a:solidFill>
                  <a:schemeClr val="tx1"/>
                </a:solidFill>
              </a:rPr>
              <a:t>NV/GR/000302 – SAGE 10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7" y="126507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b="1" dirty="0" smtClean="0">
                <a:solidFill>
                  <a:schemeClr val="tx1"/>
                </a:solidFill>
              </a:rPr>
              <a:t>ΔΕΙΓΜΑΤΟΛΗΨΙΑ ΕΔΑΦΟΥΣ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KOREP-ISO-AGRO 11-10-2017\RODAX-EMS_FILE-OLIVEOIL\LIFE-SAGE\ΔΙΑΦΟΡΑ SAGE\ΦΟΤΟΣ\ΔΕΙΓΜ-ΨΙΕΣ ΕΔΑΦΟΥΣ\IMGP0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264696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8245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</a:t>
            </a:r>
            <a:r>
              <a:rPr lang="el-GR" sz="2400" b="1" dirty="0" smtClean="0">
                <a:solidFill>
                  <a:schemeClr val="tx1"/>
                </a:solidFill>
              </a:rPr>
              <a:t>09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Ε</a:t>
            </a:r>
            <a:r>
              <a:rPr lang="en-US" sz="2400" b="1" dirty="0" smtClean="0">
                <a:solidFill>
                  <a:schemeClr val="tx1"/>
                </a:solidFill>
              </a:rPr>
              <a:t>NV/GR/000302 – SAGE 10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b="1" dirty="0" smtClean="0">
                <a:solidFill>
                  <a:schemeClr val="tx1"/>
                </a:solidFill>
              </a:rPr>
              <a:t>ΑΠΟΤΥΠΩΣΗ ΠΤΗΣΕΩΝ ΝΥΧΤΕΡΙΔΩΝ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KOREP-ISO-AGRO 11-10-2017\RODAX-EMS_FILE-OLIVEOIL\LIFE-SAGE\ΔΙΑΦΟΡΑ SAGE\ΦΟΤΟΣ\ΙΩΑΝΝΙΔΗΣ ΔΗΜΑΚΗ\IMGP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5760640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8245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</a:t>
            </a:r>
            <a:r>
              <a:rPr lang="el-GR" sz="2400" b="1" dirty="0" smtClean="0">
                <a:solidFill>
                  <a:schemeClr val="tx1"/>
                </a:solidFill>
              </a:rPr>
              <a:t>09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Ε</a:t>
            </a:r>
            <a:r>
              <a:rPr lang="en-US" sz="2400" b="1" dirty="0" smtClean="0">
                <a:solidFill>
                  <a:schemeClr val="tx1"/>
                </a:solidFill>
              </a:rPr>
              <a:t>NV/GR/000302 – SAGE 10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b="1" dirty="0" smtClean="0">
                <a:solidFill>
                  <a:schemeClr val="tx1"/>
                </a:solidFill>
              </a:rPr>
              <a:t>ΔΕΙΓΜΑΤΟΛΗΨΙΑ ΕΝΤΟΜΩΝ ΕΔΑΦΟΥΣ-ΠΑΓΙΔΑ </a:t>
            </a:r>
            <a:r>
              <a:rPr lang="en-US" sz="2800" b="1" dirty="0" smtClean="0">
                <a:solidFill>
                  <a:schemeClr val="tx1"/>
                </a:solidFill>
              </a:rPr>
              <a:t>PEETFALL</a:t>
            </a:r>
            <a:endParaRPr lang="el-GR" sz="2800" b="1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KOREP-ISO-AGRO 11-10-2017\RODAX-EMS_FILE-OLIVEOIL\LIFE-SAGE\ΔΙΑΦΟΡΑ SAGE\ΦΟΤΟΣ\PEETFALL\IMGP0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7200800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8245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LIFE</a:t>
            </a:r>
            <a:r>
              <a:rPr lang="el-GR" sz="2400" b="1" dirty="0" smtClean="0">
                <a:solidFill>
                  <a:schemeClr val="tx1"/>
                </a:solidFill>
              </a:rPr>
              <a:t>09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Ε</a:t>
            </a:r>
            <a:r>
              <a:rPr lang="en-US" sz="2400" b="1" dirty="0" smtClean="0">
                <a:solidFill>
                  <a:schemeClr val="tx1"/>
                </a:solidFill>
              </a:rPr>
              <a:t>NV/GR/000302 – SAGE 10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400" b="1" dirty="0" smtClean="0">
                <a:solidFill>
                  <a:schemeClr val="tx1"/>
                </a:solidFill>
              </a:rPr>
              <a:t>ΑΠΟΓΡΑΦΗ+ΚΩΔΙΚΟΠΟΙΗΣΗ ΓΕΩΤΡΗΣΕΩΝ+ΔΕΙΓΜΑΤΟΛΗΨΙΑ ΝΕΡΟΥ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KOREP-ISO-AGRO 11-10-2017\RODAX-EMS_FILE-OLIVEOIL\LIFE-SAGE\ΔΙΑΦΟΡΑ SAGE\ΦΟΤΟΣ\ΦΩΤΟΣ ΑΠΟΓΡΑΦΗΣ ΓΕΩΤΡΗΣΕΩΝ 16-9-2011\IMGP0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192688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932040" y="1916832"/>
            <a:ext cx="3816424" cy="2088232"/>
          </a:xfrm>
        </p:spPr>
        <p:txBody>
          <a:bodyPr>
            <a:normAutofit/>
          </a:bodyPr>
          <a:lstStyle/>
          <a:p>
            <a:pPr algn="r"/>
            <a:r>
              <a:rPr lang="el-G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ΑΙΚΑΤΕΡΙΝΗ Γ.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el-G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ΑΓΓΕΛΑΚΗ</a:t>
            </a:r>
            <a:r>
              <a:rPr lang="el-GR" sz="2800" b="1" dirty="0" smtClean="0"/>
              <a:t/>
            </a:r>
            <a:br>
              <a:rPr lang="el-GR" sz="2800" b="1" dirty="0" smtClean="0"/>
            </a:br>
            <a:r>
              <a:rPr lang="el-G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ΓΕΩΠΟΝΟΣ</a:t>
            </a:r>
            <a:endParaRPr lang="el-GR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10 - Ορθογώνιο"/>
          <p:cNvSpPr/>
          <p:nvPr/>
        </p:nvSpPr>
        <p:spPr>
          <a:xfrm>
            <a:off x="179512" y="4293096"/>
            <a:ext cx="4824536" cy="2880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2" name="11 - Ορθογώνιο"/>
          <p:cNvSpPr/>
          <p:nvPr/>
        </p:nvSpPr>
        <p:spPr>
          <a:xfrm>
            <a:off x="5220072" y="4293096"/>
            <a:ext cx="374441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18 - Ορθογώνιο"/>
          <p:cNvSpPr/>
          <p:nvPr/>
        </p:nvSpPr>
        <p:spPr>
          <a:xfrm>
            <a:off x="251520" y="1268760"/>
            <a:ext cx="8639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el-GR" sz="32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Ευχαριστούμε πολύ για την προσοχή σας.! </a:t>
            </a:r>
            <a:endParaRPr lang="el-GR" sz="3200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1115616" y="4725144"/>
            <a:ext cx="6912768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el-GR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itchFamily="34" charset="0"/>
                <a:cs typeface="Verdana" pitchFamily="34" charset="0"/>
              </a:rPr>
              <a:t>Στοιχεία Επικοινωνίας: </a:t>
            </a:r>
            <a:endParaRPr lang="el-GR" sz="28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Verdana" pitchFamily="34" charset="0"/>
              <a:cs typeface="Verdana" pitchFamily="34" charset="0"/>
            </a:endParaRPr>
          </a:p>
          <a:p>
            <a:pPr algn="ctr">
              <a:spcAft>
                <a:spcPts val="600"/>
              </a:spcAft>
              <a:buNone/>
            </a:pPr>
            <a:r>
              <a:rPr lang="el-GR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Τηλ</a:t>
            </a:r>
            <a:r>
              <a:rPr lang="el-GR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.: </a:t>
            </a:r>
            <a:r>
              <a:rPr lang="el-GR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itchFamily="34" charset="0"/>
                <a:cs typeface="Verdana" pitchFamily="34" charset="0"/>
              </a:rPr>
              <a:t>28410-33375, 28410-32216 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Fax</a:t>
            </a:r>
            <a:r>
              <a:rPr lang="el-GR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.: </a:t>
            </a:r>
            <a:r>
              <a:rPr lang="el-GR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itchFamily="34" charset="0"/>
                <a:cs typeface="Verdana" pitchFamily="34" charset="0"/>
              </a:rPr>
              <a:t>28410-33175 </a:t>
            </a:r>
          </a:p>
          <a:p>
            <a:pPr lvl="0" algn="ctr">
              <a:spcAft>
                <a:spcPts val="600"/>
              </a:spcAft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E</a:t>
            </a:r>
            <a:r>
              <a:rPr lang="el-GR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-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mail</a:t>
            </a:r>
            <a:r>
              <a:rPr lang="el-GR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: </a:t>
            </a:r>
            <a:r>
              <a:rPr lang="el-GR" sz="20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Α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ik_angel@hotmail.com</a:t>
            </a:r>
            <a:endParaRPr lang="el-GR" sz="2000" dirty="0" smtClean="0">
              <a:solidFill>
                <a:schemeClr val="accent3">
                  <a:lumMod val="75000"/>
                </a:schemeClr>
              </a:solidFill>
              <a:latin typeface="+mn-lt"/>
            </a:endParaRPr>
          </a:p>
          <a:p>
            <a:pPr lvl="0" algn="ctr">
              <a:spcAft>
                <a:spcPts val="600"/>
              </a:spcAft>
            </a:pPr>
            <a:r>
              <a:rPr lang="fr-FR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Website</a:t>
            </a:r>
            <a:r>
              <a:rPr lang="fr-FR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: 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www.easm.gr</a:t>
            </a:r>
            <a:r>
              <a:rPr lang="el-GR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14" name="Picture 4" descr="rIMG_14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996418"/>
            <a:ext cx="4696471" cy="2224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332656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6805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LIFE 11 ENV/GR/942 OLIVE CLIMA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LIFE 11 ENV/GR/942 OLIVE CLIMA</a:t>
            </a:r>
            <a:r>
              <a:rPr lang="el-GR" sz="2800" b="1" dirty="0" smtClean="0">
                <a:solidFill>
                  <a:schemeClr val="tx1"/>
                </a:solidFill>
              </a:rPr>
              <a:t> </a:t>
            </a:r>
            <a:endParaRPr lang="el-GR" sz="2800" b="1" baseline="-25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r>
              <a:rPr lang="el-GR" sz="2400" b="1" dirty="0" smtClean="0">
                <a:solidFill>
                  <a:schemeClr val="tx1"/>
                </a:solidFill>
              </a:rPr>
              <a:t>φαρμογή νέων καλλιεργητικών πρακτικών στην Ελαιοκομία με στόχο τον περιορισμό της Κλιματικής Αλλαγής και την προσαρμογή στις νέες κλιματικές συνθήκες.</a:t>
            </a:r>
          </a:p>
          <a:p>
            <a:pPr marL="0" indent="0" algn="ctr"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Διάρκεια </a:t>
            </a:r>
            <a:r>
              <a:rPr lang="en-US" sz="2400" b="1" dirty="0" smtClean="0">
                <a:solidFill>
                  <a:schemeClr val="tx1"/>
                </a:solidFill>
              </a:rPr>
              <a:t>: 1/10/2012-30/9/2017</a:t>
            </a:r>
            <a:r>
              <a:rPr lang="el-GR" sz="2400" b="1" dirty="0" smtClean="0">
                <a:solidFill>
                  <a:schemeClr val="tx1"/>
                </a:solidFill>
              </a:rPr>
              <a:t>.</a:t>
            </a:r>
            <a:endParaRPr lang="el-GR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KOREP-ISO-AGRO 6-10-2017\RODAX-EMS_FILE-OLIVEOIL\OLIVE CLIMA\FOTOS\ΠΙΝΑΚΙΔΕΣ\IMG_20141002_110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988841"/>
            <a:ext cx="3641971" cy="2664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680520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LIFE 11 ENV/GR/942 OLIVE CLIMA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772816"/>
            <a:ext cx="8424936" cy="482453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- Εικόνα"/>
          <p:cNvPicPr/>
          <p:nvPr/>
        </p:nvPicPr>
        <p:blipFill>
          <a:blip r:embed="rId3" cstate="print"/>
          <a:srcRect l="15059" t="8488" r="41043" b="6274"/>
          <a:stretch>
            <a:fillRect/>
          </a:stretch>
        </p:blipFill>
        <p:spPr bwMode="auto">
          <a:xfrm>
            <a:off x="1187624" y="1844824"/>
            <a:ext cx="655272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6805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LIFE 11 ENV/GR/942 OLIVE CLIMA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l-GR" sz="2800" b="1" dirty="0" smtClean="0">
                <a:solidFill>
                  <a:schemeClr val="tx1"/>
                </a:solidFill>
              </a:rPr>
              <a:t>Εφαρμογή φιλοπεριβαλλοντικών καλλιεργητικών πρακτικών στην ελαιοκομία με στόχο τη μετατροπή της σε ένα εργαλείο αντιμετώπισης/διαχείρισης της κλιματικής αλλαγής.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F:\KOREP-ISO-AGRO 6-10-2017\RODAX-EMS_FILE-OLIVEOIL\OLIVE CLIMA\FOTOS\fotos SPORA 2013\IMGP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2520280" cy="2304256"/>
          </a:xfrm>
          <a:prstGeom prst="rect">
            <a:avLst/>
          </a:prstGeom>
          <a:noFill/>
        </p:spPr>
      </p:pic>
      <p:pic>
        <p:nvPicPr>
          <p:cNvPr id="80899" name="Picture 3" descr="F:\KOREP-ISO-AGRO 6-10-2017\RODAX-EMS_FILE-OLIVEOIL\OLIVE CLIMA\FOTOS\ΘΡΥΜΜΑΤΙΣΜΟΣ FOTOS\ΦΟΤΟΣ 19--8-2013\IMGP0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060848"/>
            <a:ext cx="2448272" cy="2304256"/>
          </a:xfrm>
          <a:prstGeom prst="rect">
            <a:avLst/>
          </a:prstGeom>
          <a:noFill/>
        </p:spPr>
      </p:pic>
      <p:pic>
        <p:nvPicPr>
          <p:cNvPr id="80900" name="Picture 4" descr="F:\KOREP-ISO-AGRO 6-10-2017\RODAX-EMS_FILE-OLIVEOIL\OLIVE CLIMA\FOTOS\ΑΝΑΣΤΡΟΦΗ KOMPOST 21-08-2013\IMGP0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988840"/>
            <a:ext cx="2880320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6805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LIFE 11 ENV/GR/942 OLIVE CLIMA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u="sng" dirty="0" smtClean="0">
                <a:solidFill>
                  <a:schemeClr val="tx1"/>
                </a:solidFill>
              </a:rPr>
              <a:t>Συμβολή στον περιορισμό της κλιματικής αλλαγής και στην προσαρμογή στις νέες κλιματολογικές συνθήκες μέσω</a:t>
            </a:r>
            <a:r>
              <a:rPr lang="en-US" sz="2400" b="1" u="sng" dirty="0" smtClean="0">
                <a:solidFill>
                  <a:schemeClr val="tx1"/>
                </a:solidFill>
              </a:rPr>
              <a:t>:</a:t>
            </a:r>
            <a:endParaRPr lang="el-GR" sz="2400" b="1" u="sng" dirty="0" smtClean="0">
              <a:solidFill>
                <a:schemeClr val="tx1"/>
              </a:solidFill>
            </a:endParaRPr>
          </a:p>
          <a:p>
            <a:pPr algn="ctr"/>
            <a:endParaRPr lang="el-GR" sz="2400" b="1" u="sng" dirty="0" smtClean="0">
              <a:solidFill>
                <a:schemeClr val="tx1"/>
              </a:solidFill>
            </a:endParaRPr>
          </a:p>
          <a:p>
            <a:pPr lvl="0"/>
            <a:r>
              <a:rPr lang="el-GR" sz="2400" b="1" dirty="0" smtClean="0">
                <a:solidFill>
                  <a:schemeClr val="tx1"/>
                </a:solidFill>
              </a:rPr>
              <a:t>1. της μείωσης των εκπομπών αερίων του θερμοκηπίου από την καλλιέργεια της ελιάς</a:t>
            </a:r>
          </a:p>
          <a:p>
            <a:pPr lvl="0"/>
            <a:r>
              <a:rPr lang="el-GR" sz="2400" b="1" dirty="0" smtClean="0">
                <a:solidFill>
                  <a:schemeClr val="tx1"/>
                </a:solidFill>
              </a:rPr>
              <a:t>2. της αύξησης της δέσμευσης αερίων του θερμοκηπίου από την ατμόσφαιρα στα φυτά και στο έδαφος του ελαιώνα</a:t>
            </a:r>
          </a:p>
          <a:p>
            <a:pPr lvl="0"/>
            <a:endParaRPr lang="el-GR" sz="24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l-GR" sz="24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el-GR" sz="2000" b="1" dirty="0" smtClean="0">
                <a:solidFill>
                  <a:schemeClr val="tx1"/>
                </a:solidFill>
              </a:rPr>
              <a:t>ΦΑΡΜΟΓΗ ΣΕ ΕΛΑΙΩΝΕΣ ΠΑΡΑΓΩΓΩΝ ΣΤΟ Ν. ΗΡΑΚΛΕΙΟΥ (ΕΑΣ ΠΕΖΩΝ), ΣΤΟ Ν. ΛΑΣΙΘΙΟΥ (ΕΑΣ ΜΕΡΑΜΒΕΛΛΟΥ) ΚΑΙ ΣΤΟ Ν. ΜΕΣΣΗΝΙΑΣ (ΑΣ ΝΗΛΕΑΣ), 40 ΑΝΑ ΠΕΡΙΟΧΗ ΣΕ ΣΥΝΘΗΚΕΣ ΑΡΔΕΥΟΜΕΝΟΙ ΚΑΙ ΞΗΡΙΚΟΙ.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6805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LIFE 11 ENV/GR/942 OLIVE CLIMA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b="1" dirty="0" smtClean="0">
                <a:solidFill>
                  <a:schemeClr val="tx1"/>
                </a:solidFill>
              </a:rPr>
              <a:t>ΠΡΑΚΤΙΚΕΣ :</a:t>
            </a:r>
          </a:p>
          <a:p>
            <a:pPr lvl="0"/>
            <a:r>
              <a:rPr lang="el-GR" sz="2400" b="1" dirty="0" smtClean="0">
                <a:solidFill>
                  <a:schemeClr val="tx1"/>
                </a:solidFill>
              </a:rPr>
              <a:t>1. </a:t>
            </a:r>
            <a:r>
              <a:rPr lang="el-GR" sz="2400" b="1" u="sng" dirty="0" smtClean="0">
                <a:solidFill>
                  <a:schemeClr val="tx1"/>
                </a:solidFill>
              </a:rPr>
              <a:t>Επιστροφή οργανικής ύλης στον ελαιώνα </a:t>
            </a:r>
            <a:r>
              <a:rPr lang="el-GR" sz="2400" b="1" dirty="0" smtClean="0">
                <a:solidFill>
                  <a:schemeClr val="tx1"/>
                </a:solidFill>
              </a:rPr>
              <a:t>(ανακύκλωση κλαδεμάτων ως υλικό εδαφοκάλυψης και θρέψης, αξιοποίηση αποβλήτων ελαιοτριβείου με εφαρμογή στο έδαφος μετά από κομποστοποίηση).</a:t>
            </a:r>
          </a:p>
          <a:p>
            <a:pPr lvl="0"/>
            <a:r>
              <a:rPr lang="el-GR" sz="2400" b="1" dirty="0" smtClean="0">
                <a:solidFill>
                  <a:schemeClr val="tx1"/>
                </a:solidFill>
              </a:rPr>
              <a:t>2. </a:t>
            </a:r>
            <a:r>
              <a:rPr lang="el-GR" sz="2400" b="1" u="sng" dirty="0" smtClean="0">
                <a:solidFill>
                  <a:schemeClr val="tx1"/>
                </a:solidFill>
              </a:rPr>
              <a:t>Εισαγωγή νέων καλλιεργητικών πρακτικών για την βελτίωση του ισοζυγίου του CO</a:t>
            </a:r>
            <a:r>
              <a:rPr lang="el-GR" sz="2400" b="1" u="sng" baseline="-25000" dirty="0" smtClean="0">
                <a:solidFill>
                  <a:schemeClr val="tx1"/>
                </a:solidFill>
              </a:rPr>
              <a:t>2</a:t>
            </a:r>
            <a:r>
              <a:rPr lang="el-GR" sz="2400" b="1" baseline="-25000" dirty="0" smtClean="0">
                <a:solidFill>
                  <a:schemeClr val="tx1"/>
                </a:solidFill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</a:rPr>
              <a:t>(Βελτίωση της ζιζανιοχλωρίδας και του κλαδέματος για αύξηση της δέσμευσης CO</a:t>
            </a:r>
            <a:r>
              <a:rPr lang="el-GR" sz="2400" b="1" baseline="-25000" dirty="0" smtClean="0">
                <a:solidFill>
                  <a:schemeClr val="tx1"/>
                </a:solidFill>
              </a:rPr>
              <a:t>2</a:t>
            </a:r>
            <a:r>
              <a:rPr lang="el-GR" sz="2400" b="1" dirty="0" smtClean="0">
                <a:solidFill>
                  <a:schemeClr val="tx1"/>
                </a:solidFill>
              </a:rPr>
              <a:t> μέσω της φωτοσύνθεσης, η ακαλλιέργεια του εδάφους.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Ορθογώνιο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323528" y="1340768"/>
            <a:ext cx="46805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LIFE 11 ENV/GR/942 OLIVE CLIMA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2671762" y="952165"/>
            <a:ext cx="629272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2555776" y="116633"/>
            <a:ext cx="6408711" cy="792088"/>
          </a:xfrm>
        </p:spPr>
        <p:txBody>
          <a:bodyPr>
            <a:noAutofit/>
          </a:bodyPr>
          <a:lstStyle/>
          <a:p>
            <a:pPr marL="342900" indent="-342900" algn="r"/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ΠΡΟΓΡΑΜΜΑΤΑ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ΑΕΣ ΕΝΩΣΗ ΜΕΡΑΜΒΕΛΛΟΥ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844824"/>
            <a:ext cx="8424936" cy="4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32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8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endParaRPr lang="el-GR" sz="2400" b="1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r>
              <a:rPr lang="el-GR" sz="2400" b="1" dirty="0" smtClean="0">
                <a:solidFill>
                  <a:schemeClr val="tx1"/>
                </a:solidFill>
              </a:rPr>
              <a:t>ΘΡΥΜΜΑΤΙΣΜΟΣ ΚΛΑΔΙΩΝ ΚΛΑΔΕΜΑΤΟΣ-ΑΞΙΟΠΟΙΗΣΗ ΑΠΟΒΛΗΤΩΝ ΕΛΑΙΟΥΡΓΕΙΟΥ </a:t>
            </a:r>
          </a:p>
        </p:txBody>
      </p:sp>
      <p:pic>
        <p:nvPicPr>
          <p:cNvPr id="11" name="Picture 2" descr="C:\Users\em2\Desktop\Εικόνα2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0" y="169639"/>
            <a:ext cx="2371725" cy="102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KOREP-ISO-AGRO 6-10-2017\RODAX-EMS_FILE-OLIVEOIL\OLIVE CLIMA\FOTOS\ΚΟΜΠΟΣΤ ΚΑΙ 1η ΔΕΙΓΜΑΤΟΛΗΨΙΑ 2-9-16\DSC_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988840"/>
            <a:ext cx="4517764" cy="3528392"/>
          </a:xfrm>
          <a:prstGeom prst="rect">
            <a:avLst/>
          </a:prstGeom>
          <a:noFill/>
        </p:spPr>
      </p:pic>
      <p:pic>
        <p:nvPicPr>
          <p:cNvPr id="81922" name="Picture 2" descr="F:\KOREP-ISO-AGRO 6-10-2017\RODAX-EMS_FILE-OLIVEOIL\OLIVE CLIMA\FOTOS\ΘΡΥΜΜΑΤΙΣΜΟΣ FOTOS\2014\074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1988840"/>
            <a:ext cx="3744416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3993</TotalTime>
  <Words>1466</Words>
  <Application>Microsoft Office PowerPoint</Application>
  <PresentationFormat>Προβολή στην οθόνη (4:3)</PresentationFormat>
  <Paragraphs>330</Paragraphs>
  <Slides>36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36</vt:i4>
      </vt:variant>
    </vt:vector>
  </HeadingPairs>
  <TitlesOfParts>
    <vt:vector size="38" baseType="lpstr">
      <vt:lpstr>Θέμα του Office</vt:lpstr>
      <vt:lpstr>1_Θέμα του Office</vt:lpstr>
      <vt:lpstr>Διαφάνεια 1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ΠΡΟΓΡΑΜΜΑΤΑ LIFE-ΑΕΣ ΕΝΩΣΗ ΜΕΡΑΜΒΕΛΛΟΥ</vt:lpstr>
      <vt:lpstr>Διαφάνεια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user4</cp:lastModifiedBy>
  <cp:revision>584</cp:revision>
  <dcterms:created xsi:type="dcterms:W3CDTF">2004-11-14T17:41:19Z</dcterms:created>
  <dcterms:modified xsi:type="dcterms:W3CDTF">2018-02-09T08:24:51Z</dcterms:modified>
</cp:coreProperties>
</file>