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61" r:id="rId5"/>
    <p:sldId id="338" r:id="rId6"/>
    <p:sldId id="263" r:id="rId7"/>
    <p:sldId id="264" r:id="rId8"/>
    <p:sldId id="266" r:id="rId9"/>
    <p:sldId id="336" r:id="rId10"/>
    <p:sldId id="335" r:id="rId11"/>
    <p:sldId id="279" r:id="rId12"/>
    <p:sldId id="329" r:id="rId13"/>
    <p:sldId id="330" r:id="rId14"/>
    <p:sldId id="331" r:id="rId15"/>
    <p:sldId id="333" r:id="rId16"/>
    <p:sldId id="332" r:id="rId17"/>
    <p:sldId id="334" r:id="rId18"/>
    <p:sldId id="341" r:id="rId19"/>
    <p:sldId id="340" r:id="rId20"/>
    <p:sldId id="342" r:id="rId21"/>
    <p:sldId id="294" r:id="rId2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ia" initials="t" lastIdx="1" clrIdx="0">
    <p:extLst>
      <p:ext uri="{19B8F6BF-5375-455C-9EA6-DF929625EA0E}">
        <p15:presenceInfo xmlns:p15="http://schemas.microsoft.com/office/powerpoint/2012/main" xmlns="" userId="tan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61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8" autoAdjust="0"/>
    <p:restoredTop sz="66743" autoAdjust="0"/>
  </p:normalViewPr>
  <p:slideViewPr>
    <p:cSldViewPr>
      <p:cViewPr>
        <p:scale>
          <a:sx n="53" d="100"/>
          <a:sy n="53" d="100"/>
        </p:scale>
        <p:origin x="-18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1.5448385471373169E-4"/>
          <c:y val="4.0292389497328648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l-GR"/>
        </a:p>
      </c:txPr>
    </c:title>
    <c:autoTitleDeleted val="0"/>
    <c:plotArea>
      <c:layout>
        <c:manualLayout>
          <c:layoutTarget val="inner"/>
          <c:xMode val="edge"/>
          <c:yMode val="edge"/>
          <c:x val="9.8677580601089485E-2"/>
          <c:y val="0.17481067335879896"/>
          <c:w val="0.50137345850461068"/>
          <c:h val="0.65234666928788987"/>
        </c:manualLayout>
      </c:layout>
      <c:doughnutChart>
        <c:varyColors val="1"/>
        <c:ser>
          <c:idx val="0"/>
          <c:order val="0"/>
          <c:tx>
            <c:strRef>
              <c:f>Sheet1!$B$1</c:f>
              <c:strCache>
                <c:ptCount val="1"/>
                <c:pt idx="0">
                  <c:v>Εκταση Καλλιεργειων </c:v>
                </c:pt>
              </c:strCache>
            </c:strRef>
          </c:tx>
          <c:explosion val="24"/>
          <c:dPt>
            <c:idx val="0"/>
            <c:bubble3D val="0"/>
            <c:explosion val="0"/>
            <c:spPr>
              <a:solidFill>
                <a:schemeClr val="accent3">
                  <a:lumMod val="75000"/>
                </a:schemeClr>
              </a:solidFill>
              <a:ln>
                <a:solidFill>
                  <a:schemeClr val="accent4">
                    <a:lumMod val="50000"/>
                  </a:schemeClr>
                </a:solidFill>
              </a:ln>
              <a:effectLst/>
              <a:scene3d>
                <a:camera prst="orthographicFront"/>
                <a:lightRig rig="brightRoom" dir="t"/>
              </a:scene3d>
              <a:sp3d prstMaterial="flat">
                <a:bevelT w="50800" h="101600" prst="angle"/>
                <a:contourClr>
                  <a:srgbClr val="000000"/>
                </a:contourClr>
              </a:sp3d>
            </c:spPr>
          </c:dPt>
          <c:dPt>
            <c:idx val="1"/>
            <c:bubble3D val="0"/>
            <c:explosion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Εντος Δικτύου NATURA 2000</c:v>
                </c:pt>
                <c:pt idx="1">
                  <c:v>Εκτος Δικτύου NATURA 2000</c:v>
                </c:pt>
              </c:strCache>
            </c:strRef>
          </c:cat>
          <c:val>
            <c:numRef>
              <c:f>Sheet1!$B$2:$B$3</c:f>
              <c:numCache>
                <c:formatCode>0%</c:formatCode>
                <c:ptCount val="2"/>
                <c:pt idx="0">
                  <c:v>0.37</c:v>
                </c:pt>
                <c:pt idx="1">
                  <c:v>0.63</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
          <c:y val="0.79185887511262831"/>
          <c:w val="0.81042292853758624"/>
          <c:h val="0.198068027513039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l-GR" dirty="0" smtClean="0"/>
              <a:t>ΟρεινεΣ περιοχεΣ </a:t>
            </a:r>
            <a:endParaRPr lang="el-GR" dirty="0"/>
          </a:p>
        </c:rich>
      </c:tx>
      <c:layout/>
      <c:overlay val="0"/>
      <c:spPr>
        <a:noFill/>
        <a:ln>
          <a:noFill/>
        </a:ln>
        <a:effectLst/>
      </c:spPr>
    </c:title>
    <c:autoTitleDeleted val="0"/>
    <c:plotArea>
      <c:layout>
        <c:manualLayout>
          <c:layoutTarget val="inner"/>
          <c:xMode val="edge"/>
          <c:yMode val="edge"/>
          <c:x val="0.34776981748793195"/>
          <c:y val="0.17377283391020354"/>
          <c:w val="0.30858508550804808"/>
          <c:h val="0.44005978122615108"/>
        </c:manualLayout>
      </c:layout>
      <c:doughnutChart>
        <c:varyColors val="1"/>
        <c:ser>
          <c:idx val="0"/>
          <c:order val="0"/>
          <c:tx>
            <c:strRef>
              <c:f>Sheet1!$B$1</c:f>
              <c:strCache>
                <c:ptCount val="1"/>
                <c:pt idx="0">
                  <c:v>Ορεινες περιοχες </c:v>
                </c:pt>
              </c:strCache>
            </c:strRef>
          </c:tx>
          <c:spPr>
            <a:solidFill>
              <a:schemeClr val="accent4">
                <a:lumMod val="75000"/>
              </a:schemeClr>
            </a:solidFill>
          </c:spPr>
          <c:dPt>
            <c:idx val="0"/>
            <c:bubble3D val="0"/>
            <c:spPr>
              <a:solidFill>
                <a:schemeClr val="accent4">
                  <a:lumMod val="75000"/>
                </a:schemeClr>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lumMod val="75000"/>
                </a:schemeClr>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Ορεινές περιοχές NATURA 2000 </c:v>
                </c:pt>
                <c:pt idx="1">
                  <c:v>Μη ορεινές περιοχές NATURA 2000 </c:v>
                </c:pt>
              </c:strCache>
            </c:strRef>
          </c:cat>
          <c:val>
            <c:numRef>
              <c:f>Sheet1!$B$2:$B$3</c:f>
              <c:numCache>
                <c:formatCode>0%</c:formatCode>
                <c:ptCount val="2"/>
                <c:pt idx="0">
                  <c:v>0.79</c:v>
                </c:pt>
                <c:pt idx="1">
                  <c:v>0.21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26296833021909011"/>
          <c:y val="0.63975836975709777"/>
          <c:w val="0.54148595347194572"/>
          <c:h val="0.1608343675883741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l-GR" dirty="0" smtClean="0"/>
              <a:t>ΠαρακτιεΣ περιοχεΣ</a:t>
            </a:r>
            <a:endParaRPr lang="el-GR" dirty="0"/>
          </a:p>
        </c:rich>
      </c:tx>
      <c:layout/>
      <c:overlay val="0"/>
      <c:spPr>
        <a:noFill/>
        <a:ln>
          <a:noFill/>
        </a:ln>
        <a:effectLst/>
      </c:spPr>
    </c:title>
    <c:autoTitleDeleted val="0"/>
    <c:plotArea>
      <c:layout>
        <c:manualLayout>
          <c:layoutTarget val="inner"/>
          <c:xMode val="edge"/>
          <c:yMode val="edge"/>
          <c:x val="0.30946111760245015"/>
          <c:y val="0.20519742789208847"/>
          <c:w val="0.35352121691451288"/>
          <c:h val="0.46736977834161214"/>
        </c:manualLayout>
      </c:layout>
      <c:doughnutChart>
        <c:varyColors val="1"/>
        <c:ser>
          <c:idx val="0"/>
          <c:order val="0"/>
          <c:tx>
            <c:strRef>
              <c:f>Sheet1!$B$1</c:f>
              <c:strCache>
                <c:ptCount val="1"/>
                <c:pt idx="0">
                  <c:v>Παρακτιες περιοχες</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Παράκτιες περιοχές NATURA 2000</c:v>
                </c:pt>
                <c:pt idx="1">
                  <c:v>Μη παράκτιες περιοχές NATURA 2000</c:v>
                </c:pt>
              </c:strCache>
            </c:strRef>
          </c:cat>
          <c:val>
            <c:numRef>
              <c:f>Sheet1!$B$2:$B$3</c:f>
              <c:numCache>
                <c:formatCode>0%</c:formatCode>
                <c:ptCount val="2"/>
                <c:pt idx="0">
                  <c:v>0.33</c:v>
                </c:pt>
                <c:pt idx="1">
                  <c:v>0.67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16290747617823229"/>
          <c:y val="0.70461923071268662"/>
          <c:w val="0.83709252382176769"/>
          <c:h val="0.179549138871667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ata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43A2E2-81AB-4228-A159-8AB58248F50D}" type="doc">
      <dgm:prSet loTypeId="urn:microsoft.com/office/officeart/2005/8/layout/default#1" loCatId="list" qsTypeId="urn:microsoft.com/office/officeart/2005/8/quickstyle/simple1" qsCatId="simple" csTypeId="urn:microsoft.com/office/officeart/2005/8/colors/accent3_3" csCatId="accent3" phldr="1"/>
      <dgm:spPr/>
      <dgm:t>
        <a:bodyPr/>
        <a:lstStyle/>
        <a:p>
          <a:endParaRPr lang="en-GB"/>
        </a:p>
      </dgm:t>
    </dgm:pt>
    <dgm:pt modelId="{066F7951-559A-4972-BCBA-9F60277F2534}">
      <dgm:prSet phldrT="[Text]"/>
      <dgm:spPr/>
      <dgm:t>
        <a:bodyPr/>
        <a:lstStyle/>
        <a:p>
          <a:r>
            <a:rPr lang="el-GR" dirty="0" smtClean="0"/>
            <a:t>Παροχής</a:t>
          </a:r>
          <a:endParaRPr lang="en-GB" dirty="0"/>
        </a:p>
      </dgm:t>
    </dgm:pt>
    <dgm:pt modelId="{304AC54B-CFA8-4F7E-83E6-AB22C8DE026A}" type="parTrans" cxnId="{A10DEA98-7B4B-4C45-AE45-8D7234F6D1B6}">
      <dgm:prSet/>
      <dgm:spPr/>
      <dgm:t>
        <a:bodyPr/>
        <a:lstStyle/>
        <a:p>
          <a:endParaRPr lang="en-GB"/>
        </a:p>
      </dgm:t>
    </dgm:pt>
    <dgm:pt modelId="{30A72DA9-F545-421D-AD75-CC4B4F3530F3}" type="sibTrans" cxnId="{A10DEA98-7B4B-4C45-AE45-8D7234F6D1B6}">
      <dgm:prSet/>
      <dgm:spPr/>
      <dgm:t>
        <a:bodyPr/>
        <a:lstStyle/>
        <a:p>
          <a:endParaRPr lang="en-GB"/>
        </a:p>
      </dgm:t>
    </dgm:pt>
    <dgm:pt modelId="{4D792D99-E6E1-4A1C-9536-8A6A2ED5DC7D}">
      <dgm:prSet phldrT="[Text]"/>
      <dgm:spPr/>
      <dgm:t>
        <a:bodyPr/>
        <a:lstStyle/>
        <a:p>
          <a:r>
            <a:rPr lang="el-GR" dirty="0" smtClean="0"/>
            <a:t>Ρυθμιστικές</a:t>
          </a:r>
          <a:endParaRPr lang="en-GB" dirty="0"/>
        </a:p>
      </dgm:t>
    </dgm:pt>
    <dgm:pt modelId="{94975BA7-06DC-47B2-9C8B-ED1A27773C12}" type="parTrans" cxnId="{303F75E3-A9D7-4F21-A1A1-E4048CD99F70}">
      <dgm:prSet/>
      <dgm:spPr/>
      <dgm:t>
        <a:bodyPr/>
        <a:lstStyle/>
        <a:p>
          <a:endParaRPr lang="en-GB"/>
        </a:p>
      </dgm:t>
    </dgm:pt>
    <dgm:pt modelId="{C5F2F650-D562-4E91-9893-C1A88CC6F568}" type="sibTrans" cxnId="{303F75E3-A9D7-4F21-A1A1-E4048CD99F70}">
      <dgm:prSet/>
      <dgm:spPr/>
      <dgm:t>
        <a:bodyPr/>
        <a:lstStyle/>
        <a:p>
          <a:endParaRPr lang="en-GB"/>
        </a:p>
      </dgm:t>
    </dgm:pt>
    <dgm:pt modelId="{7789BB8F-1BD0-4100-812B-1D06EEF6D2A7}">
      <dgm:prSet phldrT="[Text]"/>
      <dgm:spPr/>
      <dgm:t>
        <a:bodyPr/>
        <a:lstStyle/>
        <a:p>
          <a:r>
            <a:rPr lang="el-GR" dirty="0" smtClean="0"/>
            <a:t>Πολιτιστικές</a:t>
          </a:r>
          <a:endParaRPr lang="en-GB" dirty="0"/>
        </a:p>
      </dgm:t>
    </dgm:pt>
    <dgm:pt modelId="{8914A448-3D47-4BC5-A732-D39366895F1A}" type="parTrans" cxnId="{B950CACF-B1B3-4B2C-90CC-62BF589914C7}">
      <dgm:prSet/>
      <dgm:spPr/>
      <dgm:t>
        <a:bodyPr/>
        <a:lstStyle/>
        <a:p>
          <a:endParaRPr lang="en-GB"/>
        </a:p>
      </dgm:t>
    </dgm:pt>
    <dgm:pt modelId="{4BCADF9D-F755-4F56-A4BE-48ACC4927F31}" type="sibTrans" cxnId="{B950CACF-B1B3-4B2C-90CC-62BF589914C7}">
      <dgm:prSet/>
      <dgm:spPr/>
      <dgm:t>
        <a:bodyPr/>
        <a:lstStyle/>
        <a:p>
          <a:endParaRPr lang="en-GB"/>
        </a:p>
      </dgm:t>
    </dgm:pt>
    <dgm:pt modelId="{5FA38580-349C-478D-916E-593D56059E3E}">
      <dgm:prSet phldrT="[Text]"/>
      <dgm:spPr/>
      <dgm:t>
        <a:bodyPr/>
        <a:lstStyle/>
        <a:p>
          <a:r>
            <a:rPr lang="el-GR" dirty="0" smtClean="0"/>
            <a:t>Θεμελιώδης</a:t>
          </a:r>
          <a:endParaRPr lang="en-GB" dirty="0"/>
        </a:p>
      </dgm:t>
    </dgm:pt>
    <dgm:pt modelId="{39D165C8-56E1-4267-ABD6-704DE36A7510}" type="parTrans" cxnId="{0756C5A0-67E1-4E1F-A695-863807A3B96B}">
      <dgm:prSet/>
      <dgm:spPr/>
      <dgm:t>
        <a:bodyPr/>
        <a:lstStyle/>
        <a:p>
          <a:endParaRPr lang="en-GB"/>
        </a:p>
      </dgm:t>
    </dgm:pt>
    <dgm:pt modelId="{1E1A4029-AA18-4CE2-BAA1-F9968B6E346C}" type="sibTrans" cxnId="{0756C5A0-67E1-4E1F-A695-863807A3B96B}">
      <dgm:prSet/>
      <dgm:spPr/>
      <dgm:t>
        <a:bodyPr/>
        <a:lstStyle/>
        <a:p>
          <a:endParaRPr lang="en-GB"/>
        </a:p>
      </dgm:t>
    </dgm:pt>
    <dgm:pt modelId="{C47A28C7-9A55-4083-8209-BF70125DA732}" type="pres">
      <dgm:prSet presAssocID="{9D43A2E2-81AB-4228-A159-8AB58248F50D}" presName="diagram" presStyleCnt="0">
        <dgm:presLayoutVars>
          <dgm:dir/>
          <dgm:resizeHandles val="exact"/>
        </dgm:presLayoutVars>
      </dgm:prSet>
      <dgm:spPr/>
      <dgm:t>
        <a:bodyPr/>
        <a:lstStyle/>
        <a:p>
          <a:endParaRPr lang="en-GB"/>
        </a:p>
      </dgm:t>
    </dgm:pt>
    <dgm:pt modelId="{63938113-F444-4B44-BA8F-E68E630A669A}" type="pres">
      <dgm:prSet presAssocID="{066F7951-559A-4972-BCBA-9F60277F2534}" presName="node" presStyleLbl="node1" presStyleIdx="0" presStyleCnt="4">
        <dgm:presLayoutVars>
          <dgm:bulletEnabled val="1"/>
        </dgm:presLayoutVars>
      </dgm:prSet>
      <dgm:spPr/>
      <dgm:t>
        <a:bodyPr/>
        <a:lstStyle/>
        <a:p>
          <a:endParaRPr lang="en-GB"/>
        </a:p>
      </dgm:t>
    </dgm:pt>
    <dgm:pt modelId="{BA52D880-5C3E-406B-A8E0-3EAED7B0550A}" type="pres">
      <dgm:prSet presAssocID="{30A72DA9-F545-421D-AD75-CC4B4F3530F3}" presName="sibTrans" presStyleCnt="0"/>
      <dgm:spPr/>
    </dgm:pt>
    <dgm:pt modelId="{D21B77D9-2143-4461-B7E6-82C57A2BCD58}" type="pres">
      <dgm:prSet presAssocID="{4D792D99-E6E1-4A1C-9536-8A6A2ED5DC7D}" presName="node" presStyleLbl="node1" presStyleIdx="1" presStyleCnt="4">
        <dgm:presLayoutVars>
          <dgm:bulletEnabled val="1"/>
        </dgm:presLayoutVars>
      </dgm:prSet>
      <dgm:spPr/>
      <dgm:t>
        <a:bodyPr/>
        <a:lstStyle/>
        <a:p>
          <a:endParaRPr lang="en-GB"/>
        </a:p>
      </dgm:t>
    </dgm:pt>
    <dgm:pt modelId="{682BF334-A05F-4069-ABF8-FEE77D992573}" type="pres">
      <dgm:prSet presAssocID="{C5F2F650-D562-4E91-9893-C1A88CC6F568}" presName="sibTrans" presStyleCnt="0"/>
      <dgm:spPr/>
    </dgm:pt>
    <dgm:pt modelId="{705CED2C-E0D2-45D2-B48C-5E9204D04F12}" type="pres">
      <dgm:prSet presAssocID="{7789BB8F-1BD0-4100-812B-1D06EEF6D2A7}" presName="node" presStyleLbl="node1" presStyleIdx="2" presStyleCnt="4">
        <dgm:presLayoutVars>
          <dgm:bulletEnabled val="1"/>
        </dgm:presLayoutVars>
      </dgm:prSet>
      <dgm:spPr/>
      <dgm:t>
        <a:bodyPr/>
        <a:lstStyle/>
        <a:p>
          <a:endParaRPr lang="en-GB"/>
        </a:p>
      </dgm:t>
    </dgm:pt>
    <dgm:pt modelId="{B566404F-49CE-48C9-962B-825F7FE9D11B}" type="pres">
      <dgm:prSet presAssocID="{4BCADF9D-F755-4F56-A4BE-48ACC4927F31}" presName="sibTrans" presStyleCnt="0"/>
      <dgm:spPr/>
    </dgm:pt>
    <dgm:pt modelId="{87AF8456-68AE-476B-AD0D-ED0F602E42E7}" type="pres">
      <dgm:prSet presAssocID="{5FA38580-349C-478D-916E-593D56059E3E}" presName="node" presStyleLbl="node1" presStyleIdx="3" presStyleCnt="4">
        <dgm:presLayoutVars>
          <dgm:bulletEnabled val="1"/>
        </dgm:presLayoutVars>
      </dgm:prSet>
      <dgm:spPr/>
      <dgm:t>
        <a:bodyPr/>
        <a:lstStyle/>
        <a:p>
          <a:endParaRPr lang="en-GB"/>
        </a:p>
      </dgm:t>
    </dgm:pt>
  </dgm:ptLst>
  <dgm:cxnLst>
    <dgm:cxn modelId="{303F75E3-A9D7-4F21-A1A1-E4048CD99F70}" srcId="{9D43A2E2-81AB-4228-A159-8AB58248F50D}" destId="{4D792D99-E6E1-4A1C-9536-8A6A2ED5DC7D}" srcOrd="1" destOrd="0" parTransId="{94975BA7-06DC-47B2-9C8B-ED1A27773C12}" sibTransId="{C5F2F650-D562-4E91-9893-C1A88CC6F568}"/>
    <dgm:cxn modelId="{A10DEA98-7B4B-4C45-AE45-8D7234F6D1B6}" srcId="{9D43A2E2-81AB-4228-A159-8AB58248F50D}" destId="{066F7951-559A-4972-BCBA-9F60277F2534}" srcOrd="0" destOrd="0" parTransId="{304AC54B-CFA8-4F7E-83E6-AB22C8DE026A}" sibTransId="{30A72DA9-F545-421D-AD75-CC4B4F3530F3}"/>
    <dgm:cxn modelId="{E2DBD66B-C040-4D85-9EEB-E050BAD4EB92}" type="presOf" srcId="{5FA38580-349C-478D-916E-593D56059E3E}" destId="{87AF8456-68AE-476B-AD0D-ED0F602E42E7}" srcOrd="0" destOrd="0" presId="urn:microsoft.com/office/officeart/2005/8/layout/default#1"/>
    <dgm:cxn modelId="{0756C5A0-67E1-4E1F-A695-863807A3B96B}" srcId="{9D43A2E2-81AB-4228-A159-8AB58248F50D}" destId="{5FA38580-349C-478D-916E-593D56059E3E}" srcOrd="3" destOrd="0" parTransId="{39D165C8-56E1-4267-ABD6-704DE36A7510}" sibTransId="{1E1A4029-AA18-4CE2-BAA1-F9968B6E346C}"/>
    <dgm:cxn modelId="{497E0424-2986-4291-9A68-73399E4F8315}" type="presOf" srcId="{9D43A2E2-81AB-4228-A159-8AB58248F50D}" destId="{C47A28C7-9A55-4083-8209-BF70125DA732}" srcOrd="0" destOrd="0" presId="urn:microsoft.com/office/officeart/2005/8/layout/default#1"/>
    <dgm:cxn modelId="{5AA87FA3-C4F4-4641-98DF-77BD90C15120}" type="presOf" srcId="{7789BB8F-1BD0-4100-812B-1D06EEF6D2A7}" destId="{705CED2C-E0D2-45D2-B48C-5E9204D04F12}" srcOrd="0" destOrd="0" presId="urn:microsoft.com/office/officeart/2005/8/layout/default#1"/>
    <dgm:cxn modelId="{22104C4D-B8B1-4D2D-885E-356395F5FA33}" type="presOf" srcId="{066F7951-559A-4972-BCBA-9F60277F2534}" destId="{63938113-F444-4B44-BA8F-E68E630A669A}" srcOrd="0" destOrd="0" presId="urn:microsoft.com/office/officeart/2005/8/layout/default#1"/>
    <dgm:cxn modelId="{704F17D8-33E4-486A-9CFB-21E42462E340}" type="presOf" srcId="{4D792D99-E6E1-4A1C-9536-8A6A2ED5DC7D}" destId="{D21B77D9-2143-4461-B7E6-82C57A2BCD58}" srcOrd="0" destOrd="0" presId="urn:microsoft.com/office/officeart/2005/8/layout/default#1"/>
    <dgm:cxn modelId="{B950CACF-B1B3-4B2C-90CC-62BF589914C7}" srcId="{9D43A2E2-81AB-4228-A159-8AB58248F50D}" destId="{7789BB8F-1BD0-4100-812B-1D06EEF6D2A7}" srcOrd="2" destOrd="0" parTransId="{8914A448-3D47-4BC5-A732-D39366895F1A}" sibTransId="{4BCADF9D-F755-4F56-A4BE-48ACC4927F31}"/>
    <dgm:cxn modelId="{ABC45B21-641E-46FB-9F5F-7A17F8EF45C2}" type="presParOf" srcId="{C47A28C7-9A55-4083-8209-BF70125DA732}" destId="{63938113-F444-4B44-BA8F-E68E630A669A}" srcOrd="0" destOrd="0" presId="urn:microsoft.com/office/officeart/2005/8/layout/default#1"/>
    <dgm:cxn modelId="{F3661E43-D7A3-4BE9-B129-50B2BE57E545}" type="presParOf" srcId="{C47A28C7-9A55-4083-8209-BF70125DA732}" destId="{BA52D880-5C3E-406B-A8E0-3EAED7B0550A}" srcOrd="1" destOrd="0" presId="urn:microsoft.com/office/officeart/2005/8/layout/default#1"/>
    <dgm:cxn modelId="{4A1632E1-4162-4FD8-9BE7-872B35D34807}" type="presParOf" srcId="{C47A28C7-9A55-4083-8209-BF70125DA732}" destId="{D21B77D9-2143-4461-B7E6-82C57A2BCD58}" srcOrd="2" destOrd="0" presId="urn:microsoft.com/office/officeart/2005/8/layout/default#1"/>
    <dgm:cxn modelId="{A0143F5C-7E4F-46B0-A60B-FDB4BFEAB772}" type="presParOf" srcId="{C47A28C7-9A55-4083-8209-BF70125DA732}" destId="{682BF334-A05F-4069-ABF8-FEE77D992573}" srcOrd="3" destOrd="0" presId="urn:microsoft.com/office/officeart/2005/8/layout/default#1"/>
    <dgm:cxn modelId="{7AA1C764-34E3-4A70-82D1-0557FA39C9FD}" type="presParOf" srcId="{C47A28C7-9A55-4083-8209-BF70125DA732}" destId="{705CED2C-E0D2-45D2-B48C-5E9204D04F12}" srcOrd="4" destOrd="0" presId="urn:microsoft.com/office/officeart/2005/8/layout/default#1"/>
    <dgm:cxn modelId="{47A800F9-90D3-44A1-84AF-632112D1B989}" type="presParOf" srcId="{C47A28C7-9A55-4083-8209-BF70125DA732}" destId="{B566404F-49CE-48C9-962B-825F7FE9D11B}" srcOrd="5" destOrd="0" presId="urn:microsoft.com/office/officeart/2005/8/layout/default#1"/>
    <dgm:cxn modelId="{F3C1DC7B-B173-471B-85D8-DAAA84B454FE}" type="presParOf" srcId="{C47A28C7-9A55-4083-8209-BF70125DA732}" destId="{87AF8456-68AE-476B-AD0D-ED0F602E42E7}"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ECCE26-C1CD-4BCF-A99B-297E3FD06100}" type="doc">
      <dgm:prSet loTypeId="urn:microsoft.com/office/officeart/2005/8/layout/vList3#1" loCatId="list" qsTypeId="urn:microsoft.com/office/officeart/2005/8/quickstyle/simple1" qsCatId="simple" csTypeId="urn:microsoft.com/office/officeart/2005/8/colors/accent3_2" csCatId="accent3" phldr="1"/>
      <dgm:spPr/>
      <dgm:t>
        <a:bodyPr/>
        <a:lstStyle/>
        <a:p>
          <a:endParaRPr lang="en-GB"/>
        </a:p>
      </dgm:t>
    </dgm:pt>
    <dgm:pt modelId="{B1C95F18-ED08-4D1D-9AFC-01DDEE2D7A9C}">
      <dgm:prSet phldrT="[Text]"/>
      <dgm:spPr/>
      <dgm:t>
        <a:bodyPr/>
        <a:lstStyle/>
        <a:p>
          <a:r>
            <a:rPr lang="el-GR" dirty="0" smtClean="0"/>
            <a:t>Τροφή</a:t>
          </a:r>
          <a:endParaRPr lang="en-GB" dirty="0"/>
        </a:p>
      </dgm:t>
    </dgm:pt>
    <dgm:pt modelId="{607930F2-73BB-4412-B82E-620B703C99EE}" type="parTrans" cxnId="{746989E7-677C-420C-B84D-EBC8D3DFAE15}">
      <dgm:prSet/>
      <dgm:spPr/>
      <dgm:t>
        <a:bodyPr/>
        <a:lstStyle/>
        <a:p>
          <a:endParaRPr lang="en-GB"/>
        </a:p>
      </dgm:t>
    </dgm:pt>
    <dgm:pt modelId="{CC4EEBD0-8E8F-45E0-8019-56916F8831B6}" type="sibTrans" cxnId="{746989E7-677C-420C-B84D-EBC8D3DFAE15}">
      <dgm:prSet/>
      <dgm:spPr/>
      <dgm:t>
        <a:bodyPr/>
        <a:lstStyle/>
        <a:p>
          <a:endParaRPr lang="en-GB"/>
        </a:p>
      </dgm:t>
    </dgm:pt>
    <dgm:pt modelId="{7A62295D-7846-4382-8AD0-4540E44CE2E7}">
      <dgm:prSet phldrT="[Text]"/>
      <dgm:spPr/>
      <dgm:t>
        <a:bodyPr/>
        <a:lstStyle/>
        <a:p>
          <a:r>
            <a:rPr lang="el-GR" dirty="0" smtClean="0"/>
            <a:t>Πρώτες ύλες</a:t>
          </a:r>
          <a:endParaRPr lang="en-GB" dirty="0"/>
        </a:p>
      </dgm:t>
    </dgm:pt>
    <dgm:pt modelId="{1CCE0163-FA08-4FA3-9D9D-543A38E4CE4E}" type="parTrans" cxnId="{C88944D3-83F6-4849-8E40-B3856FD7A7BC}">
      <dgm:prSet/>
      <dgm:spPr/>
      <dgm:t>
        <a:bodyPr/>
        <a:lstStyle/>
        <a:p>
          <a:endParaRPr lang="en-GB"/>
        </a:p>
      </dgm:t>
    </dgm:pt>
    <dgm:pt modelId="{A3BEB3CC-1CCC-4A26-8292-0C751D766903}" type="sibTrans" cxnId="{C88944D3-83F6-4849-8E40-B3856FD7A7BC}">
      <dgm:prSet/>
      <dgm:spPr/>
      <dgm:t>
        <a:bodyPr/>
        <a:lstStyle/>
        <a:p>
          <a:endParaRPr lang="en-GB"/>
        </a:p>
      </dgm:t>
    </dgm:pt>
    <dgm:pt modelId="{4BEF0F43-E25E-453F-9789-AD9F454FDABC}">
      <dgm:prSet phldrT="[Text]"/>
      <dgm:spPr/>
      <dgm:t>
        <a:bodyPr/>
        <a:lstStyle/>
        <a:p>
          <a:r>
            <a:rPr lang="el-GR" dirty="0" smtClean="0"/>
            <a:t>Πόσιμο Νερό</a:t>
          </a:r>
          <a:endParaRPr lang="en-GB" dirty="0"/>
        </a:p>
      </dgm:t>
    </dgm:pt>
    <dgm:pt modelId="{1BAA8099-FE0E-4DF9-8FBA-44DB4605F2E7}" type="parTrans" cxnId="{12D6A392-43DC-4627-852E-AD60890FFCCC}">
      <dgm:prSet/>
      <dgm:spPr/>
      <dgm:t>
        <a:bodyPr/>
        <a:lstStyle/>
        <a:p>
          <a:endParaRPr lang="en-GB"/>
        </a:p>
      </dgm:t>
    </dgm:pt>
    <dgm:pt modelId="{58CE0609-DFBE-4C81-AB09-762C07FC49AE}" type="sibTrans" cxnId="{12D6A392-43DC-4627-852E-AD60890FFCCC}">
      <dgm:prSet/>
      <dgm:spPr/>
      <dgm:t>
        <a:bodyPr/>
        <a:lstStyle/>
        <a:p>
          <a:endParaRPr lang="en-GB"/>
        </a:p>
      </dgm:t>
    </dgm:pt>
    <dgm:pt modelId="{4C9B844E-0463-48B0-A764-679CBFB4119C}">
      <dgm:prSet phldrT="[Text]"/>
      <dgm:spPr/>
      <dgm:t>
        <a:bodyPr/>
        <a:lstStyle/>
        <a:p>
          <a:r>
            <a:rPr lang="el-GR" dirty="0" smtClean="0"/>
            <a:t>Φαρμακευτικές ουσίες</a:t>
          </a:r>
          <a:endParaRPr lang="en-GB" dirty="0"/>
        </a:p>
      </dgm:t>
    </dgm:pt>
    <dgm:pt modelId="{4175C824-E6BE-49F3-A8C6-92A4B377A981}" type="parTrans" cxnId="{1D4868FA-48AA-4956-80F3-DFD1BED736C1}">
      <dgm:prSet/>
      <dgm:spPr/>
      <dgm:t>
        <a:bodyPr/>
        <a:lstStyle/>
        <a:p>
          <a:endParaRPr lang="en-GB"/>
        </a:p>
      </dgm:t>
    </dgm:pt>
    <dgm:pt modelId="{860FDC6D-EE93-4A42-97E6-0EDC137C5F85}" type="sibTrans" cxnId="{1D4868FA-48AA-4956-80F3-DFD1BED736C1}">
      <dgm:prSet/>
      <dgm:spPr/>
      <dgm:t>
        <a:bodyPr/>
        <a:lstStyle/>
        <a:p>
          <a:endParaRPr lang="en-GB"/>
        </a:p>
      </dgm:t>
    </dgm:pt>
    <dgm:pt modelId="{DC8D27DE-CAB1-4877-9A31-9179EFACF360}" type="pres">
      <dgm:prSet presAssocID="{E0ECCE26-C1CD-4BCF-A99B-297E3FD06100}" presName="linearFlow" presStyleCnt="0">
        <dgm:presLayoutVars>
          <dgm:dir/>
          <dgm:resizeHandles val="exact"/>
        </dgm:presLayoutVars>
      </dgm:prSet>
      <dgm:spPr/>
      <dgm:t>
        <a:bodyPr/>
        <a:lstStyle/>
        <a:p>
          <a:endParaRPr lang="en-GB"/>
        </a:p>
      </dgm:t>
    </dgm:pt>
    <dgm:pt modelId="{4980A03F-1B53-415D-ACCF-8D7962C872A6}" type="pres">
      <dgm:prSet presAssocID="{B1C95F18-ED08-4D1D-9AFC-01DDEE2D7A9C}" presName="composite" presStyleCnt="0"/>
      <dgm:spPr/>
    </dgm:pt>
    <dgm:pt modelId="{3D72BCE6-66B7-40D3-B9A5-3C015BF0A1ED}" type="pres">
      <dgm:prSet presAssocID="{B1C95F18-ED08-4D1D-9AFC-01DDEE2D7A9C}" presName="imgShp" presStyleLbl="fgImgPlace1" presStyleIdx="0" presStyleCnt="4"/>
      <dgm:spPr>
        <a:blipFill rotWithShape="0">
          <a:blip xmlns:r="http://schemas.openxmlformats.org/officeDocument/2006/relationships" r:embed="rId1"/>
          <a:stretch>
            <a:fillRect/>
          </a:stretch>
        </a:blipFill>
      </dgm:spPr>
    </dgm:pt>
    <dgm:pt modelId="{697A8113-23B7-4591-A5A3-5189A2FF2B4F}" type="pres">
      <dgm:prSet presAssocID="{B1C95F18-ED08-4D1D-9AFC-01DDEE2D7A9C}" presName="txShp" presStyleLbl="node1" presStyleIdx="0" presStyleCnt="4" custLinFactNeighborY="-8157">
        <dgm:presLayoutVars>
          <dgm:bulletEnabled val="1"/>
        </dgm:presLayoutVars>
      </dgm:prSet>
      <dgm:spPr/>
      <dgm:t>
        <a:bodyPr/>
        <a:lstStyle/>
        <a:p>
          <a:endParaRPr lang="en-GB"/>
        </a:p>
      </dgm:t>
    </dgm:pt>
    <dgm:pt modelId="{6723CA60-BBBD-48AF-B834-883A17527390}" type="pres">
      <dgm:prSet presAssocID="{CC4EEBD0-8E8F-45E0-8019-56916F8831B6}" presName="spacing" presStyleCnt="0"/>
      <dgm:spPr/>
    </dgm:pt>
    <dgm:pt modelId="{E5813274-DEDE-42A1-888C-218FBC4352F7}" type="pres">
      <dgm:prSet presAssocID="{7A62295D-7846-4382-8AD0-4540E44CE2E7}" presName="composite" presStyleCnt="0"/>
      <dgm:spPr/>
    </dgm:pt>
    <dgm:pt modelId="{6EFF1B98-34CA-427A-A228-2E2F0D695985}" type="pres">
      <dgm:prSet presAssocID="{7A62295D-7846-4382-8AD0-4540E44CE2E7}" presName="imgShp" presStyleLbl="fgImgPlace1" presStyleIdx="1" presStyleCnt="4"/>
      <dgm:spPr>
        <a:blipFill rotWithShape="0">
          <a:blip xmlns:r="http://schemas.openxmlformats.org/officeDocument/2006/relationships" r:embed="rId2"/>
          <a:stretch>
            <a:fillRect/>
          </a:stretch>
        </a:blipFill>
      </dgm:spPr>
    </dgm:pt>
    <dgm:pt modelId="{B75D40F6-07F6-4506-A033-31A89DCCCCF3}" type="pres">
      <dgm:prSet presAssocID="{7A62295D-7846-4382-8AD0-4540E44CE2E7}" presName="txShp" presStyleLbl="node1" presStyleIdx="1" presStyleCnt="4">
        <dgm:presLayoutVars>
          <dgm:bulletEnabled val="1"/>
        </dgm:presLayoutVars>
      </dgm:prSet>
      <dgm:spPr/>
      <dgm:t>
        <a:bodyPr/>
        <a:lstStyle/>
        <a:p>
          <a:endParaRPr lang="en-GB"/>
        </a:p>
      </dgm:t>
    </dgm:pt>
    <dgm:pt modelId="{F6A8F220-2C21-42B2-BB24-782BAB31D52C}" type="pres">
      <dgm:prSet presAssocID="{A3BEB3CC-1CCC-4A26-8292-0C751D766903}" presName="spacing" presStyleCnt="0"/>
      <dgm:spPr/>
    </dgm:pt>
    <dgm:pt modelId="{48F585D5-EEFB-4303-B3DB-FA3C03B8E278}" type="pres">
      <dgm:prSet presAssocID="{4BEF0F43-E25E-453F-9789-AD9F454FDABC}" presName="composite" presStyleCnt="0"/>
      <dgm:spPr/>
    </dgm:pt>
    <dgm:pt modelId="{AC4BE149-A7BD-49C6-B302-49C292CF0CE5}" type="pres">
      <dgm:prSet presAssocID="{4BEF0F43-E25E-453F-9789-AD9F454FDABC}" presName="imgShp" presStyleLbl="fgImgPlace1" presStyleIdx="2" presStyleCnt="4"/>
      <dgm:spPr>
        <a:blipFill rotWithShape="0">
          <a:blip xmlns:r="http://schemas.openxmlformats.org/officeDocument/2006/relationships" r:embed="rId3"/>
          <a:stretch>
            <a:fillRect/>
          </a:stretch>
        </a:blipFill>
      </dgm:spPr>
    </dgm:pt>
    <dgm:pt modelId="{38E29CDE-52B0-41E2-B043-FF4E4FE14A42}" type="pres">
      <dgm:prSet presAssocID="{4BEF0F43-E25E-453F-9789-AD9F454FDABC}" presName="txShp" presStyleLbl="node1" presStyleIdx="2" presStyleCnt="4">
        <dgm:presLayoutVars>
          <dgm:bulletEnabled val="1"/>
        </dgm:presLayoutVars>
      </dgm:prSet>
      <dgm:spPr/>
      <dgm:t>
        <a:bodyPr/>
        <a:lstStyle/>
        <a:p>
          <a:endParaRPr lang="en-GB"/>
        </a:p>
      </dgm:t>
    </dgm:pt>
    <dgm:pt modelId="{E1F9CC2F-76CA-4C7E-9D11-4A31BE5B9CAD}" type="pres">
      <dgm:prSet presAssocID="{58CE0609-DFBE-4C81-AB09-762C07FC49AE}" presName="spacing" presStyleCnt="0"/>
      <dgm:spPr/>
    </dgm:pt>
    <dgm:pt modelId="{78A095A4-6C21-482A-8F41-0AB6E6FC7371}" type="pres">
      <dgm:prSet presAssocID="{4C9B844E-0463-48B0-A764-679CBFB4119C}" presName="composite" presStyleCnt="0"/>
      <dgm:spPr/>
    </dgm:pt>
    <dgm:pt modelId="{E5D206DF-2A51-48E9-83A5-F25F6ABAF861}" type="pres">
      <dgm:prSet presAssocID="{4C9B844E-0463-48B0-A764-679CBFB4119C}" presName="imgShp" presStyleLbl="fgImgPlace1" presStyleIdx="3" presStyleCnt="4"/>
      <dgm:spPr>
        <a:blipFill rotWithShape="0">
          <a:blip xmlns:r="http://schemas.openxmlformats.org/officeDocument/2006/relationships" r:embed="rId4"/>
          <a:stretch>
            <a:fillRect/>
          </a:stretch>
        </a:blipFill>
      </dgm:spPr>
    </dgm:pt>
    <dgm:pt modelId="{3B397BF0-73F2-4189-8DDB-E9FC50F6AD01}" type="pres">
      <dgm:prSet presAssocID="{4C9B844E-0463-48B0-A764-679CBFB4119C}" presName="txShp" presStyleLbl="node1" presStyleIdx="3" presStyleCnt="4">
        <dgm:presLayoutVars>
          <dgm:bulletEnabled val="1"/>
        </dgm:presLayoutVars>
      </dgm:prSet>
      <dgm:spPr/>
      <dgm:t>
        <a:bodyPr/>
        <a:lstStyle/>
        <a:p>
          <a:endParaRPr lang="en-GB"/>
        </a:p>
      </dgm:t>
    </dgm:pt>
  </dgm:ptLst>
  <dgm:cxnLst>
    <dgm:cxn modelId="{0647747E-E094-4954-9281-7F6FB189C61E}" type="presOf" srcId="{7A62295D-7846-4382-8AD0-4540E44CE2E7}" destId="{B75D40F6-07F6-4506-A033-31A89DCCCCF3}" srcOrd="0" destOrd="0" presId="urn:microsoft.com/office/officeart/2005/8/layout/vList3#1"/>
    <dgm:cxn modelId="{746989E7-677C-420C-B84D-EBC8D3DFAE15}" srcId="{E0ECCE26-C1CD-4BCF-A99B-297E3FD06100}" destId="{B1C95F18-ED08-4D1D-9AFC-01DDEE2D7A9C}" srcOrd="0" destOrd="0" parTransId="{607930F2-73BB-4412-B82E-620B703C99EE}" sibTransId="{CC4EEBD0-8E8F-45E0-8019-56916F8831B6}"/>
    <dgm:cxn modelId="{C88944D3-83F6-4849-8E40-B3856FD7A7BC}" srcId="{E0ECCE26-C1CD-4BCF-A99B-297E3FD06100}" destId="{7A62295D-7846-4382-8AD0-4540E44CE2E7}" srcOrd="1" destOrd="0" parTransId="{1CCE0163-FA08-4FA3-9D9D-543A38E4CE4E}" sibTransId="{A3BEB3CC-1CCC-4A26-8292-0C751D766903}"/>
    <dgm:cxn modelId="{1D4868FA-48AA-4956-80F3-DFD1BED736C1}" srcId="{E0ECCE26-C1CD-4BCF-A99B-297E3FD06100}" destId="{4C9B844E-0463-48B0-A764-679CBFB4119C}" srcOrd="3" destOrd="0" parTransId="{4175C824-E6BE-49F3-A8C6-92A4B377A981}" sibTransId="{860FDC6D-EE93-4A42-97E6-0EDC137C5F85}"/>
    <dgm:cxn modelId="{12D6A392-43DC-4627-852E-AD60890FFCCC}" srcId="{E0ECCE26-C1CD-4BCF-A99B-297E3FD06100}" destId="{4BEF0F43-E25E-453F-9789-AD9F454FDABC}" srcOrd="2" destOrd="0" parTransId="{1BAA8099-FE0E-4DF9-8FBA-44DB4605F2E7}" sibTransId="{58CE0609-DFBE-4C81-AB09-762C07FC49AE}"/>
    <dgm:cxn modelId="{0B61625F-8CCC-4CD8-A5B1-179E953845A7}" type="presOf" srcId="{4BEF0F43-E25E-453F-9789-AD9F454FDABC}" destId="{38E29CDE-52B0-41E2-B043-FF4E4FE14A42}" srcOrd="0" destOrd="0" presId="urn:microsoft.com/office/officeart/2005/8/layout/vList3#1"/>
    <dgm:cxn modelId="{5A2BE913-5698-4967-8045-18C48C14D4BF}" type="presOf" srcId="{4C9B844E-0463-48B0-A764-679CBFB4119C}" destId="{3B397BF0-73F2-4189-8DDB-E9FC50F6AD01}" srcOrd="0" destOrd="0" presId="urn:microsoft.com/office/officeart/2005/8/layout/vList3#1"/>
    <dgm:cxn modelId="{27CE33E7-C786-409E-81AF-4AF26EF1BB45}" type="presOf" srcId="{B1C95F18-ED08-4D1D-9AFC-01DDEE2D7A9C}" destId="{697A8113-23B7-4591-A5A3-5189A2FF2B4F}" srcOrd="0" destOrd="0" presId="urn:microsoft.com/office/officeart/2005/8/layout/vList3#1"/>
    <dgm:cxn modelId="{0F06692C-EA79-4E9E-8975-3E75D3029AA1}" type="presOf" srcId="{E0ECCE26-C1CD-4BCF-A99B-297E3FD06100}" destId="{DC8D27DE-CAB1-4877-9A31-9179EFACF360}" srcOrd="0" destOrd="0" presId="urn:microsoft.com/office/officeart/2005/8/layout/vList3#1"/>
    <dgm:cxn modelId="{7873937D-2D81-4EB8-95CF-78BC735236EA}" type="presParOf" srcId="{DC8D27DE-CAB1-4877-9A31-9179EFACF360}" destId="{4980A03F-1B53-415D-ACCF-8D7962C872A6}" srcOrd="0" destOrd="0" presId="urn:microsoft.com/office/officeart/2005/8/layout/vList3#1"/>
    <dgm:cxn modelId="{1C53C52E-D074-4E76-819B-1FB63EA640F8}" type="presParOf" srcId="{4980A03F-1B53-415D-ACCF-8D7962C872A6}" destId="{3D72BCE6-66B7-40D3-B9A5-3C015BF0A1ED}" srcOrd="0" destOrd="0" presId="urn:microsoft.com/office/officeart/2005/8/layout/vList3#1"/>
    <dgm:cxn modelId="{DF464731-30F0-4234-9F17-3B8EB14CF330}" type="presParOf" srcId="{4980A03F-1B53-415D-ACCF-8D7962C872A6}" destId="{697A8113-23B7-4591-A5A3-5189A2FF2B4F}" srcOrd="1" destOrd="0" presId="urn:microsoft.com/office/officeart/2005/8/layout/vList3#1"/>
    <dgm:cxn modelId="{5FD0135C-49C5-427E-9F9E-5E873486D673}" type="presParOf" srcId="{DC8D27DE-CAB1-4877-9A31-9179EFACF360}" destId="{6723CA60-BBBD-48AF-B834-883A17527390}" srcOrd="1" destOrd="0" presId="urn:microsoft.com/office/officeart/2005/8/layout/vList3#1"/>
    <dgm:cxn modelId="{FC3C4181-865A-428E-A2AC-F37F003EFB6F}" type="presParOf" srcId="{DC8D27DE-CAB1-4877-9A31-9179EFACF360}" destId="{E5813274-DEDE-42A1-888C-218FBC4352F7}" srcOrd="2" destOrd="0" presId="urn:microsoft.com/office/officeart/2005/8/layout/vList3#1"/>
    <dgm:cxn modelId="{BAE026F3-0907-40D0-BE45-4E8E1D102BD7}" type="presParOf" srcId="{E5813274-DEDE-42A1-888C-218FBC4352F7}" destId="{6EFF1B98-34CA-427A-A228-2E2F0D695985}" srcOrd="0" destOrd="0" presId="urn:microsoft.com/office/officeart/2005/8/layout/vList3#1"/>
    <dgm:cxn modelId="{15FB9C42-E0F0-427E-B714-041C8D59EBE8}" type="presParOf" srcId="{E5813274-DEDE-42A1-888C-218FBC4352F7}" destId="{B75D40F6-07F6-4506-A033-31A89DCCCCF3}" srcOrd="1" destOrd="0" presId="urn:microsoft.com/office/officeart/2005/8/layout/vList3#1"/>
    <dgm:cxn modelId="{98685F1B-E1EE-4136-8B26-2229406859AC}" type="presParOf" srcId="{DC8D27DE-CAB1-4877-9A31-9179EFACF360}" destId="{F6A8F220-2C21-42B2-BB24-782BAB31D52C}" srcOrd="3" destOrd="0" presId="urn:microsoft.com/office/officeart/2005/8/layout/vList3#1"/>
    <dgm:cxn modelId="{C6980F49-57DF-42F9-A9B0-9B01AD1E2DB5}" type="presParOf" srcId="{DC8D27DE-CAB1-4877-9A31-9179EFACF360}" destId="{48F585D5-EEFB-4303-B3DB-FA3C03B8E278}" srcOrd="4" destOrd="0" presId="urn:microsoft.com/office/officeart/2005/8/layout/vList3#1"/>
    <dgm:cxn modelId="{65EE0459-8C76-4B35-93EB-071357D1B231}" type="presParOf" srcId="{48F585D5-EEFB-4303-B3DB-FA3C03B8E278}" destId="{AC4BE149-A7BD-49C6-B302-49C292CF0CE5}" srcOrd="0" destOrd="0" presId="urn:microsoft.com/office/officeart/2005/8/layout/vList3#1"/>
    <dgm:cxn modelId="{13C9B7C8-4670-4C25-B5AC-86F607DBFFE8}" type="presParOf" srcId="{48F585D5-EEFB-4303-B3DB-FA3C03B8E278}" destId="{38E29CDE-52B0-41E2-B043-FF4E4FE14A42}" srcOrd="1" destOrd="0" presId="urn:microsoft.com/office/officeart/2005/8/layout/vList3#1"/>
    <dgm:cxn modelId="{2593FB6F-71D8-4761-9C36-19D96356DA41}" type="presParOf" srcId="{DC8D27DE-CAB1-4877-9A31-9179EFACF360}" destId="{E1F9CC2F-76CA-4C7E-9D11-4A31BE5B9CAD}" srcOrd="5" destOrd="0" presId="urn:microsoft.com/office/officeart/2005/8/layout/vList3#1"/>
    <dgm:cxn modelId="{BF2C9CBC-B387-490C-8E99-40EA9727412B}" type="presParOf" srcId="{DC8D27DE-CAB1-4877-9A31-9179EFACF360}" destId="{78A095A4-6C21-482A-8F41-0AB6E6FC7371}" srcOrd="6" destOrd="0" presId="urn:microsoft.com/office/officeart/2005/8/layout/vList3#1"/>
    <dgm:cxn modelId="{B36B2587-F824-4984-ACDA-3D0166D447FA}" type="presParOf" srcId="{78A095A4-6C21-482A-8F41-0AB6E6FC7371}" destId="{E5D206DF-2A51-48E9-83A5-F25F6ABAF861}" srcOrd="0" destOrd="0" presId="urn:microsoft.com/office/officeart/2005/8/layout/vList3#1"/>
    <dgm:cxn modelId="{88737A92-6216-4D43-B619-216668387EA3}" type="presParOf" srcId="{78A095A4-6C21-482A-8F41-0AB6E6FC7371}" destId="{3B397BF0-73F2-4189-8DDB-E9FC50F6AD01}"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ECCE26-C1CD-4BCF-A99B-297E3FD06100}" type="doc">
      <dgm:prSet loTypeId="urn:microsoft.com/office/officeart/2005/8/layout/vList3#3" loCatId="list" qsTypeId="urn:microsoft.com/office/officeart/2005/8/quickstyle/simple1" qsCatId="simple" csTypeId="urn:microsoft.com/office/officeart/2005/8/colors/accent3_2" csCatId="accent3" phldr="1"/>
      <dgm:spPr/>
      <dgm:t>
        <a:bodyPr/>
        <a:lstStyle/>
        <a:p>
          <a:endParaRPr lang="en-GB"/>
        </a:p>
      </dgm:t>
    </dgm:pt>
    <dgm:pt modelId="{B1C95F18-ED08-4D1D-9AFC-01DDEE2D7A9C}">
      <dgm:prSet phldrT="[Text]"/>
      <dgm:spPr/>
      <dgm:t>
        <a:bodyPr/>
        <a:lstStyle/>
        <a:p>
          <a:r>
            <a:rPr lang="el-GR" dirty="0" smtClean="0"/>
            <a:t>Ψυχαγωγία</a:t>
          </a:r>
          <a:endParaRPr lang="en-GB" dirty="0"/>
        </a:p>
      </dgm:t>
    </dgm:pt>
    <dgm:pt modelId="{607930F2-73BB-4412-B82E-620B703C99EE}" type="parTrans" cxnId="{746989E7-677C-420C-B84D-EBC8D3DFAE15}">
      <dgm:prSet/>
      <dgm:spPr/>
      <dgm:t>
        <a:bodyPr/>
        <a:lstStyle/>
        <a:p>
          <a:endParaRPr lang="en-GB"/>
        </a:p>
      </dgm:t>
    </dgm:pt>
    <dgm:pt modelId="{CC4EEBD0-8E8F-45E0-8019-56916F8831B6}" type="sibTrans" cxnId="{746989E7-677C-420C-B84D-EBC8D3DFAE15}">
      <dgm:prSet/>
      <dgm:spPr/>
      <dgm:t>
        <a:bodyPr/>
        <a:lstStyle/>
        <a:p>
          <a:endParaRPr lang="en-GB"/>
        </a:p>
      </dgm:t>
    </dgm:pt>
    <dgm:pt modelId="{7A62295D-7846-4382-8AD0-4540E44CE2E7}">
      <dgm:prSet phldrT="[Text]"/>
      <dgm:spPr/>
      <dgm:t>
        <a:bodyPr/>
        <a:lstStyle/>
        <a:p>
          <a:r>
            <a:rPr lang="el-GR" dirty="0" smtClean="0"/>
            <a:t>Τουρισμός</a:t>
          </a:r>
          <a:endParaRPr lang="en-GB" dirty="0"/>
        </a:p>
      </dgm:t>
    </dgm:pt>
    <dgm:pt modelId="{1CCE0163-FA08-4FA3-9D9D-543A38E4CE4E}" type="parTrans" cxnId="{C88944D3-83F6-4849-8E40-B3856FD7A7BC}">
      <dgm:prSet/>
      <dgm:spPr/>
      <dgm:t>
        <a:bodyPr/>
        <a:lstStyle/>
        <a:p>
          <a:endParaRPr lang="en-GB"/>
        </a:p>
      </dgm:t>
    </dgm:pt>
    <dgm:pt modelId="{A3BEB3CC-1CCC-4A26-8292-0C751D766903}" type="sibTrans" cxnId="{C88944D3-83F6-4849-8E40-B3856FD7A7BC}">
      <dgm:prSet/>
      <dgm:spPr/>
      <dgm:t>
        <a:bodyPr/>
        <a:lstStyle/>
        <a:p>
          <a:endParaRPr lang="en-GB"/>
        </a:p>
      </dgm:t>
    </dgm:pt>
    <dgm:pt modelId="{4BEF0F43-E25E-453F-9789-AD9F454FDABC}">
      <dgm:prSet phldrT="[Text]"/>
      <dgm:spPr/>
      <dgm:t>
        <a:bodyPr/>
        <a:lstStyle/>
        <a:p>
          <a:r>
            <a:rPr lang="el-GR" dirty="0" smtClean="0"/>
            <a:t>Καλλιτεχνική έμπνευση</a:t>
          </a:r>
          <a:endParaRPr lang="en-GB" dirty="0"/>
        </a:p>
      </dgm:t>
    </dgm:pt>
    <dgm:pt modelId="{1BAA8099-FE0E-4DF9-8FBA-44DB4605F2E7}" type="parTrans" cxnId="{12D6A392-43DC-4627-852E-AD60890FFCCC}">
      <dgm:prSet/>
      <dgm:spPr/>
      <dgm:t>
        <a:bodyPr/>
        <a:lstStyle/>
        <a:p>
          <a:endParaRPr lang="en-GB"/>
        </a:p>
      </dgm:t>
    </dgm:pt>
    <dgm:pt modelId="{58CE0609-DFBE-4C81-AB09-762C07FC49AE}" type="sibTrans" cxnId="{12D6A392-43DC-4627-852E-AD60890FFCCC}">
      <dgm:prSet/>
      <dgm:spPr/>
      <dgm:t>
        <a:bodyPr/>
        <a:lstStyle/>
        <a:p>
          <a:endParaRPr lang="en-GB"/>
        </a:p>
      </dgm:t>
    </dgm:pt>
    <dgm:pt modelId="{DC8D27DE-CAB1-4877-9A31-9179EFACF360}" type="pres">
      <dgm:prSet presAssocID="{E0ECCE26-C1CD-4BCF-A99B-297E3FD06100}" presName="linearFlow" presStyleCnt="0">
        <dgm:presLayoutVars>
          <dgm:dir/>
          <dgm:resizeHandles val="exact"/>
        </dgm:presLayoutVars>
      </dgm:prSet>
      <dgm:spPr/>
      <dgm:t>
        <a:bodyPr/>
        <a:lstStyle/>
        <a:p>
          <a:endParaRPr lang="en-GB"/>
        </a:p>
      </dgm:t>
    </dgm:pt>
    <dgm:pt modelId="{4980A03F-1B53-415D-ACCF-8D7962C872A6}" type="pres">
      <dgm:prSet presAssocID="{B1C95F18-ED08-4D1D-9AFC-01DDEE2D7A9C}" presName="composite" presStyleCnt="0"/>
      <dgm:spPr/>
    </dgm:pt>
    <dgm:pt modelId="{3D72BCE6-66B7-40D3-B9A5-3C015BF0A1ED}" type="pres">
      <dgm:prSet presAssocID="{B1C95F18-ED08-4D1D-9AFC-01DDEE2D7A9C}" presName="imgShp" presStyleLbl="fgImgPlace1" presStyleIdx="0" presStyleCnt="3"/>
      <dgm:spPr>
        <a:blipFill rotWithShape="0">
          <a:blip xmlns:r="http://schemas.openxmlformats.org/officeDocument/2006/relationships" r:embed="rId1"/>
          <a:stretch>
            <a:fillRect/>
          </a:stretch>
        </a:blipFill>
      </dgm:spPr>
    </dgm:pt>
    <dgm:pt modelId="{697A8113-23B7-4591-A5A3-5189A2FF2B4F}" type="pres">
      <dgm:prSet presAssocID="{B1C95F18-ED08-4D1D-9AFC-01DDEE2D7A9C}" presName="txShp" presStyleLbl="node1" presStyleIdx="0" presStyleCnt="3" custLinFactNeighborY="-8157">
        <dgm:presLayoutVars>
          <dgm:bulletEnabled val="1"/>
        </dgm:presLayoutVars>
      </dgm:prSet>
      <dgm:spPr/>
      <dgm:t>
        <a:bodyPr/>
        <a:lstStyle/>
        <a:p>
          <a:endParaRPr lang="en-GB"/>
        </a:p>
      </dgm:t>
    </dgm:pt>
    <dgm:pt modelId="{6723CA60-BBBD-48AF-B834-883A17527390}" type="pres">
      <dgm:prSet presAssocID="{CC4EEBD0-8E8F-45E0-8019-56916F8831B6}" presName="spacing" presStyleCnt="0"/>
      <dgm:spPr/>
    </dgm:pt>
    <dgm:pt modelId="{E5813274-DEDE-42A1-888C-218FBC4352F7}" type="pres">
      <dgm:prSet presAssocID="{7A62295D-7846-4382-8AD0-4540E44CE2E7}" presName="composite" presStyleCnt="0"/>
      <dgm:spPr/>
    </dgm:pt>
    <dgm:pt modelId="{6EFF1B98-34CA-427A-A228-2E2F0D695985}" type="pres">
      <dgm:prSet presAssocID="{7A62295D-7846-4382-8AD0-4540E44CE2E7}" presName="imgShp" presStyleLbl="fgImgPlace1" presStyleIdx="1" presStyleCnt="3"/>
      <dgm:spPr>
        <a:blipFill rotWithShape="0">
          <a:blip xmlns:r="http://schemas.openxmlformats.org/officeDocument/2006/relationships" r:embed="rId2"/>
          <a:stretch>
            <a:fillRect/>
          </a:stretch>
        </a:blipFill>
      </dgm:spPr>
    </dgm:pt>
    <dgm:pt modelId="{B75D40F6-07F6-4506-A033-31A89DCCCCF3}" type="pres">
      <dgm:prSet presAssocID="{7A62295D-7846-4382-8AD0-4540E44CE2E7}" presName="txShp" presStyleLbl="node1" presStyleIdx="1" presStyleCnt="3">
        <dgm:presLayoutVars>
          <dgm:bulletEnabled val="1"/>
        </dgm:presLayoutVars>
      </dgm:prSet>
      <dgm:spPr/>
      <dgm:t>
        <a:bodyPr/>
        <a:lstStyle/>
        <a:p>
          <a:endParaRPr lang="en-GB"/>
        </a:p>
      </dgm:t>
    </dgm:pt>
    <dgm:pt modelId="{F6A8F220-2C21-42B2-BB24-782BAB31D52C}" type="pres">
      <dgm:prSet presAssocID="{A3BEB3CC-1CCC-4A26-8292-0C751D766903}" presName="spacing" presStyleCnt="0"/>
      <dgm:spPr/>
    </dgm:pt>
    <dgm:pt modelId="{48F585D5-EEFB-4303-B3DB-FA3C03B8E278}" type="pres">
      <dgm:prSet presAssocID="{4BEF0F43-E25E-453F-9789-AD9F454FDABC}" presName="composite" presStyleCnt="0"/>
      <dgm:spPr/>
    </dgm:pt>
    <dgm:pt modelId="{AC4BE149-A7BD-49C6-B302-49C292CF0CE5}" type="pres">
      <dgm:prSet presAssocID="{4BEF0F43-E25E-453F-9789-AD9F454FDABC}" presName="imgShp" presStyleLbl="fgImgPlace1" presStyleIdx="2" presStyleCnt="3"/>
      <dgm:spPr>
        <a:blipFill rotWithShape="0">
          <a:blip xmlns:r="http://schemas.openxmlformats.org/officeDocument/2006/relationships" r:embed="rId3"/>
          <a:stretch>
            <a:fillRect/>
          </a:stretch>
        </a:blipFill>
      </dgm:spPr>
    </dgm:pt>
    <dgm:pt modelId="{38E29CDE-52B0-41E2-B043-FF4E4FE14A42}" type="pres">
      <dgm:prSet presAssocID="{4BEF0F43-E25E-453F-9789-AD9F454FDABC}" presName="txShp" presStyleLbl="node1" presStyleIdx="2" presStyleCnt="3">
        <dgm:presLayoutVars>
          <dgm:bulletEnabled val="1"/>
        </dgm:presLayoutVars>
      </dgm:prSet>
      <dgm:spPr/>
      <dgm:t>
        <a:bodyPr/>
        <a:lstStyle/>
        <a:p>
          <a:endParaRPr lang="en-GB"/>
        </a:p>
      </dgm:t>
    </dgm:pt>
  </dgm:ptLst>
  <dgm:cxnLst>
    <dgm:cxn modelId="{746989E7-677C-420C-B84D-EBC8D3DFAE15}" srcId="{E0ECCE26-C1CD-4BCF-A99B-297E3FD06100}" destId="{B1C95F18-ED08-4D1D-9AFC-01DDEE2D7A9C}" srcOrd="0" destOrd="0" parTransId="{607930F2-73BB-4412-B82E-620B703C99EE}" sibTransId="{CC4EEBD0-8E8F-45E0-8019-56916F8831B6}"/>
    <dgm:cxn modelId="{7E791CD9-98D1-476F-94EE-5996D1870E69}" type="presOf" srcId="{7A62295D-7846-4382-8AD0-4540E44CE2E7}" destId="{B75D40F6-07F6-4506-A033-31A89DCCCCF3}" srcOrd="0" destOrd="0" presId="urn:microsoft.com/office/officeart/2005/8/layout/vList3#3"/>
    <dgm:cxn modelId="{43381E11-17A7-46F6-A5AA-38BE1DB48EC1}" type="presOf" srcId="{E0ECCE26-C1CD-4BCF-A99B-297E3FD06100}" destId="{DC8D27DE-CAB1-4877-9A31-9179EFACF360}" srcOrd="0" destOrd="0" presId="urn:microsoft.com/office/officeart/2005/8/layout/vList3#3"/>
    <dgm:cxn modelId="{5C5EE3CD-0184-4DCB-B258-3DC4590E7245}" type="presOf" srcId="{B1C95F18-ED08-4D1D-9AFC-01DDEE2D7A9C}" destId="{697A8113-23B7-4591-A5A3-5189A2FF2B4F}" srcOrd="0" destOrd="0" presId="urn:microsoft.com/office/officeart/2005/8/layout/vList3#3"/>
    <dgm:cxn modelId="{12D6A392-43DC-4627-852E-AD60890FFCCC}" srcId="{E0ECCE26-C1CD-4BCF-A99B-297E3FD06100}" destId="{4BEF0F43-E25E-453F-9789-AD9F454FDABC}" srcOrd="2" destOrd="0" parTransId="{1BAA8099-FE0E-4DF9-8FBA-44DB4605F2E7}" sibTransId="{58CE0609-DFBE-4C81-AB09-762C07FC49AE}"/>
    <dgm:cxn modelId="{C9DC4421-3A26-4EC2-BE5E-E5CD2A382351}" type="presOf" srcId="{4BEF0F43-E25E-453F-9789-AD9F454FDABC}" destId="{38E29CDE-52B0-41E2-B043-FF4E4FE14A42}" srcOrd="0" destOrd="0" presId="urn:microsoft.com/office/officeart/2005/8/layout/vList3#3"/>
    <dgm:cxn modelId="{C88944D3-83F6-4849-8E40-B3856FD7A7BC}" srcId="{E0ECCE26-C1CD-4BCF-A99B-297E3FD06100}" destId="{7A62295D-7846-4382-8AD0-4540E44CE2E7}" srcOrd="1" destOrd="0" parTransId="{1CCE0163-FA08-4FA3-9D9D-543A38E4CE4E}" sibTransId="{A3BEB3CC-1CCC-4A26-8292-0C751D766903}"/>
    <dgm:cxn modelId="{E8D8E016-E2BF-42C9-9CD1-5D8B858C0DB8}" type="presParOf" srcId="{DC8D27DE-CAB1-4877-9A31-9179EFACF360}" destId="{4980A03F-1B53-415D-ACCF-8D7962C872A6}" srcOrd="0" destOrd="0" presId="urn:microsoft.com/office/officeart/2005/8/layout/vList3#3"/>
    <dgm:cxn modelId="{CBD0A38D-AC19-42FA-8AFB-527739619C06}" type="presParOf" srcId="{4980A03F-1B53-415D-ACCF-8D7962C872A6}" destId="{3D72BCE6-66B7-40D3-B9A5-3C015BF0A1ED}" srcOrd="0" destOrd="0" presId="urn:microsoft.com/office/officeart/2005/8/layout/vList3#3"/>
    <dgm:cxn modelId="{DEFB4355-22AF-4615-B84C-7DDC21783573}" type="presParOf" srcId="{4980A03F-1B53-415D-ACCF-8D7962C872A6}" destId="{697A8113-23B7-4591-A5A3-5189A2FF2B4F}" srcOrd="1" destOrd="0" presId="urn:microsoft.com/office/officeart/2005/8/layout/vList3#3"/>
    <dgm:cxn modelId="{8C6A5F6E-5869-4ADF-B090-05BC5F0D1911}" type="presParOf" srcId="{DC8D27DE-CAB1-4877-9A31-9179EFACF360}" destId="{6723CA60-BBBD-48AF-B834-883A17527390}" srcOrd="1" destOrd="0" presId="urn:microsoft.com/office/officeart/2005/8/layout/vList3#3"/>
    <dgm:cxn modelId="{F7AFA67D-A029-43D4-9B43-2829A0AB63BE}" type="presParOf" srcId="{DC8D27DE-CAB1-4877-9A31-9179EFACF360}" destId="{E5813274-DEDE-42A1-888C-218FBC4352F7}" srcOrd="2" destOrd="0" presId="urn:microsoft.com/office/officeart/2005/8/layout/vList3#3"/>
    <dgm:cxn modelId="{B72A274F-14EA-45D1-BC87-F4E5163DCA16}" type="presParOf" srcId="{E5813274-DEDE-42A1-888C-218FBC4352F7}" destId="{6EFF1B98-34CA-427A-A228-2E2F0D695985}" srcOrd="0" destOrd="0" presId="urn:microsoft.com/office/officeart/2005/8/layout/vList3#3"/>
    <dgm:cxn modelId="{F9648C2D-271D-4E6D-8935-E60CC1AFA590}" type="presParOf" srcId="{E5813274-DEDE-42A1-888C-218FBC4352F7}" destId="{B75D40F6-07F6-4506-A033-31A89DCCCCF3}" srcOrd="1" destOrd="0" presId="urn:microsoft.com/office/officeart/2005/8/layout/vList3#3"/>
    <dgm:cxn modelId="{B23E3ED0-637D-4A16-91F8-FDC9EB3FE4D9}" type="presParOf" srcId="{DC8D27DE-CAB1-4877-9A31-9179EFACF360}" destId="{F6A8F220-2C21-42B2-BB24-782BAB31D52C}" srcOrd="3" destOrd="0" presId="urn:microsoft.com/office/officeart/2005/8/layout/vList3#3"/>
    <dgm:cxn modelId="{87294414-84A0-4D5E-B8AD-7ED10F569992}" type="presParOf" srcId="{DC8D27DE-CAB1-4877-9A31-9179EFACF360}" destId="{48F585D5-EEFB-4303-B3DB-FA3C03B8E278}" srcOrd="4" destOrd="0" presId="urn:microsoft.com/office/officeart/2005/8/layout/vList3#3"/>
    <dgm:cxn modelId="{58B4BBF8-4FDA-4B68-AE50-762F510F17B9}" type="presParOf" srcId="{48F585D5-EEFB-4303-B3DB-FA3C03B8E278}" destId="{AC4BE149-A7BD-49C6-B302-49C292CF0CE5}" srcOrd="0" destOrd="0" presId="urn:microsoft.com/office/officeart/2005/8/layout/vList3#3"/>
    <dgm:cxn modelId="{349EF23E-7027-4F17-AB7C-61E2BF2F4E64}" type="presParOf" srcId="{48F585D5-EEFB-4303-B3DB-FA3C03B8E278}" destId="{38E29CDE-52B0-41E2-B043-FF4E4FE14A42}"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ECCE26-C1CD-4BCF-A99B-297E3FD06100}" type="doc">
      <dgm:prSet loTypeId="urn:microsoft.com/office/officeart/2005/8/layout/vList3#6" loCatId="list" qsTypeId="urn:microsoft.com/office/officeart/2005/8/quickstyle/simple1" qsCatId="simple" csTypeId="urn:microsoft.com/office/officeart/2005/8/colors/accent3_2" csCatId="accent3" phldr="1"/>
      <dgm:spPr/>
      <dgm:t>
        <a:bodyPr/>
        <a:lstStyle/>
        <a:p>
          <a:endParaRPr lang="en-GB"/>
        </a:p>
      </dgm:t>
    </dgm:pt>
    <dgm:pt modelId="{B1C95F18-ED08-4D1D-9AFC-01DDEE2D7A9C}">
      <dgm:prSet phldrT="[Text]"/>
      <dgm:spPr/>
      <dgm:t>
        <a:bodyPr/>
        <a:lstStyle/>
        <a:p>
          <a:r>
            <a:rPr lang="el-GR" dirty="0" smtClean="0"/>
            <a:t>Συγκέντρωση και Αποθήκευση Άνθρακα </a:t>
          </a:r>
          <a:endParaRPr lang="en-GB" dirty="0"/>
        </a:p>
      </dgm:t>
    </dgm:pt>
    <dgm:pt modelId="{607930F2-73BB-4412-B82E-620B703C99EE}" type="parTrans" cxnId="{746989E7-677C-420C-B84D-EBC8D3DFAE15}">
      <dgm:prSet/>
      <dgm:spPr/>
      <dgm:t>
        <a:bodyPr/>
        <a:lstStyle/>
        <a:p>
          <a:endParaRPr lang="en-GB"/>
        </a:p>
      </dgm:t>
    </dgm:pt>
    <dgm:pt modelId="{CC4EEBD0-8E8F-45E0-8019-56916F8831B6}" type="sibTrans" cxnId="{746989E7-677C-420C-B84D-EBC8D3DFAE15}">
      <dgm:prSet/>
      <dgm:spPr/>
      <dgm:t>
        <a:bodyPr/>
        <a:lstStyle/>
        <a:p>
          <a:endParaRPr lang="en-GB"/>
        </a:p>
      </dgm:t>
    </dgm:pt>
    <dgm:pt modelId="{7A62295D-7846-4382-8AD0-4540E44CE2E7}">
      <dgm:prSet phldrT="[Text]"/>
      <dgm:spPr/>
      <dgm:t>
        <a:bodyPr/>
        <a:lstStyle/>
        <a:p>
          <a:r>
            <a:rPr lang="el-GR" dirty="0" smtClean="0"/>
            <a:t>Προστασία από Διάβρωση</a:t>
          </a:r>
          <a:endParaRPr lang="en-GB" dirty="0"/>
        </a:p>
      </dgm:t>
    </dgm:pt>
    <dgm:pt modelId="{1CCE0163-FA08-4FA3-9D9D-543A38E4CE4E}" type="parTrans" cxnId="{C88944D3-83F6-4849-8E40-B3856FD7A7BC}">
      <dgm:prSet/>
      <dgm:spPr/>
      <dgm:t>
        <a:bodyPr/>
        <a:lstStyle/>
        <a:p>
          <a:endParaRPr lang="en-GB"/>
        </a:p>
      </dgm:t>
    </dgm:pt>
    <dgm:pt modelId="{A3BEB3CC-1CCC-4A26-8292-0C751D766903}" type="sibTrans" cxnId="{C88944D3-83F6-4849-8E40-B3856FD7A7BC}">
      <dgm:prSet/>
      <dgm:spPr/>
      <dgm:t>
        <a:bodyPr/>
        <a:lstStyle/>
        <a:p>
          <a:endParaRPr lang="en-GB"/>
        </a:p>
      </dgm:t>
    </dgm:pt>
    <dgm:pt modelId="{4BEF0F43-E25E-453F-9789-AD9F454FDABC}">
      <dgm:prSet phldrT="[Text]"/>
      <dgm:spPr/>
      <dgm:t>
        <a:bodyPr/>
        <a:lstStyle/>
        <a:p>
          <a:r>
            <a:rPr lang="el-GR" dirty="0" smtClean="0"/>
            <a:t>Επικονίαση</a:t>
          </a:r>
          <a:endParaRPr lang="en-GB" dirty="0"/>
        </a:p>
      </dgm:t>
    </dgm:pt>
    <dgm:pt modelId="{1BAA8099-FE0E-4DF9-8FBA-44DB4605F2E7}" type="parTrans" cxnId="{12D6A392-43DC-4627-852E-AD60890FFCCC}">
      <dgm:prSet/>
      <dgm:spPr/>
      <dgm:t>
        <a:bodyPr/>
        <a:lstStyle/>
        <a:p>
          <a:endParaRPr lang="en-GB"/>
        </a:p>
      </dgm:t>
    </dgm:pt>
    <dgm:pt modelId="{58CE0609-DFBE-4C81-AB09-762C07FC49AE}" type="sibTrans" cxnId="{12D6A392-43DC-4627-852E-AD60890FFCCC}">
      <dgm:prSet/>
      <dgm:spPr/>
      <dgm:t>
        <a:bodyPr/>
        <a:lstStyle/>
        <a:p>
          <a:endParaRPr lang="en-GB"/>
        </a:p>
      </dgm:t>
    </dgm:pt>
    <dgm:pt modelId="{4C9B844E-0463-48B0-A764-679CBFB4119C}">
      <dgm:prSet phldrT="[Text]"/>
      <dgm:spPr/>
      <dgm:t>
        <a:bodyPr/>
        <a:lstStyle/>
        <a:p>
          <a:r>
            <a:rPr lang="el-GR" dirty="0" smtClean="0"/>
            <a:t>Προστασία από ακραία καιρικά φαινόμενα</a:t>
          </a:r>
          <a:endParaRPr lang="en-GB" dirty="0"/>
        </a:p>
      </dgm:t>
    </dgm:pt>
    <dgm:pt modelId="{4175C824-E6BE-49F3-A8C6-92A4B377A981}" type="parTrans" cxnId="{1D4868FA-48AA-4956-80F3-DFD1BED736C1}">
      <dgm:prSet/>
      <dgm:spPr/>
      <dgm:t>
        <a:bodyPr/>
        <a:lstStyle/>
        <a:p>
          <a:endParaRPr lang="en-GB"/>
        </a:p>
      </dgm:t>
    </dgm:pt>
    <dgm:pt modelId="{860FDC6D-EE93-4A42-97E6-0EDC137C5F85}" type="sibTrans" cxnId="{1D4868FA-48AA-4956-80F3-DFD1BED736C1}">
      <dgm:prSet/>
      <dgm:spPr/>
      <dgm:t>
        <a:bodyPr/>
        <a:lstStyle/>
        <a:p>
          <a:endParaRPr lang="en-GB"/>
        </a:p>
      </dgm:t>
    </dgm:pt>
    <dgm:pt modelId="{DC8D27DE-CAB1-4877-9A31-9179EFACF360}" type="pres">
      <dgm:prSet presAssocID="{E0ECCE26-C1CD-4BCF-A99B-297E3FD06100}" presName="linearFlow" presStyleCnt="0">
        <dgm:presLayoutVars>
          <dgm:dir/>
          <dgm:resizeHandles val="exact"/>
        </dgm:presLayoutVars>
      </dgm:prSet>
      <dgm:spPr/>
      <dgm:t>
        <a:bodyPr/>
        <a:lstStyle/>
        <a:p>
          <a:endParaRPr lang="en-GB"/>
        </a:p>
      </dgm:t>
    </dgm:pt>
    <dgm:pt modelId="{4980A03F-1B53-415D-ACCF-8D7962C872A6}" type="pres">
      <dgm:prSet presAssocID="{B1C95F18-ED08-4D1D-9AFC-01DDEE2D7A9C}" presName="composite" presStyleCnt="0"/>
      <dgm:spPr/>
    </dgm:pt>
    <dgm:pt modelId="{3D72BCE6-66B7-40D3-B9A5-3C015BF0A1ED}" type="pres">
      <dgm:prSet presAssocID="{B1C95F18-ED08-4D1D-9AFC-01DDEE2D7A9C}" presName="imgShp" presStyleLbl="fgImgPlace1" presStyleIdx="0" presStyleCnt="4"/>
      <dgm:spPr>
        <a:blipFill rotWithShape="0">
          <a:blip xmlns:r="http://schemas.openxmlformats.org/officeDocument/2006/relationships" r:embed="rId1"/>
          <a:stretch>
            <a:fillRect/>
          </a:stretch>
        </a:blipFill>
      </dgm:spPr>
    </dgm:pt>
    <dgm:pt modelId="{697A8113-23B7-4591-A5A3-5189A2FF2B4F}" type="pres">
      <dgm:prSet presAssocID="{B1C95F18-ED08-4D1D-9AFC-01DDEE2D7A9C}" presName="txShp" presStyleLbl="node1" presStyleIdx="0" presStyleCnt="4" custLinFactNeighborY="-8157">
        <dgm:presLayoutVars>
          <dgm:bulletEnabled val="1"/>
        </dgm:presLayoutVars>
      </dgm:prSet>
      <dgm:spPr/>
      <dgm:t>
        <a:bodyPr/>
        <a:lstStyle/>
        <a:p>
          <a:endParaRPr lang="en-GB"/>
        </a:p>
      </dgm:t>
    </dgm:pt>
    <dgm:pt modelId="{6723CA60-BBBD-48AF-B834-883A17527390}" type="pres">
      <dgm:prSet presAssocID="{CC4EEBD0-8E8F-45E0-8019-56916F8831B6}" presName="spacing" presStyleCnt="0"/>
      <dgm:spPr/>
    </dgm:pt>
    <dgm:pt modelId="{E5813274-DEDE-42A1-888C-218FBC4352F7}" type="pres">
      <dgm:prSet presAssocID="{7A62295D-7846-4382-8AD0-4540E44CE2E7}" presName="composite" presStyleCnt="0"/>
      <dgm:spPr/>
    </dgm:pt>
    <dgm:pt modelId="{6EFF1B98-34CA-427A-A228-2E2F0D695985}" type="pres">
      <dgm:prSet presAssocID="{7A62295D-7846-4382-8AD0-4540E44CE2E7}" presName="imgShp" presStyleLbl="fgImgPlace1" presStyleIdx="1" presStyleCnt="4"/>
      <dgm:spPr>
        <a:blipFill rotWithShape="0">
          <a:blip xmlns:r="http://schemas.openxmlformats.org/officeDocument/2006/relationships" r:embed="rId2"/>
          <a:stretch>
            <a:fillRect/>
          </a:stretch>
        </a:blipFill>
      </dgm:spPr>
    </dgm:pt>
    <dgm:pt modelId="{B75D40F6-07F6-4506-A033-31A89DCCCCF3}" type="pres">
      <dgm:prSet presAssocID="{7A62295D-7846-4382-8AD0-4540E44CE2E7}" presName="txShp" presStyleLbl="node1" presStyleIdx="1" presStyleCnt="4">
        <dgm:presLayoutVars>
          <dgm:bulletEnabled val="1"/>
        </dgm:presLayoutVars>
      </dgm:prSet>
      <dgm:spPr/>
      <dgm:t>
        <a:bodyPr/>
        <a:lstStyle/>
        <a:p>
          <a:endParaRPr lang="en-GB"/>
        </a:p>
      </dgm:t>
    </dgm:pt>
    <dgm:pt modelId="{F6A8F220-2C21-42B2-BB24-782BAB31D52C}" type="pres">
      <dgm:prSet presAssocID="{A3BEB3CC-1CCC-4A26-8292-0C751D766903}" presName="spacing" presStyleCnt="0"/>
      <dgm:spPr/>
    </dgm:pt>
    <dgm:pt modelId="{48F585D5-EEFB-4303-B3DB-FA3C03B8E278}" type="pres">
      <dgm:prSet presAssocID="{4BEF0F43-E25E-453F-9789-AD9F454FDABC}" presName="composite" presStyleCnt="0"/>
      <dgm:spPr/>
    </dgm:pt>
    <dgm:pt modelId="{AC4BE149-A7BD-49C6-B302-49C292CF0CE5}" type="pres">
      <dgm:prSet presAssocID="{4BEF0F43-E25E-453F-9789-AD9F454FDABC}" presName="imgShp" presStyleLbl="fgImgPlace1" presStyleIdx="2" presStyleCnt="4"/>
      <dgm:spPr>
        <a:blipFill rotWithShape="0">
          <a:blip xmlns:r="http://schemas.openxmlformats.org/officeDocument/2006/relationships" r:embed="rId3"/>
          <a:stretch>
            <a:fillRect/>
          </a:stretch>
        </a:blipFill>
      </dgm:spPr>
    </dgm:pt>
    <dgm:pt modelId="{38E29CDE-52B0-41E2-B043-FF4E4FE14A42}" type="pres">
      <dgm:prSet presAssocID="{4BEF0F43-E25E-453F-9789-AD9F454FDABC}" presName="txShp" presStyleLbl="node1" presStyleIdx="2" presStyleCnt="4">
        <dgm:presLayoutVars>
          <dgm:bulletEnabled val="1"/>
        </dgm:presLayoutVars>
      </dgm:prSet>
      <dgm:spPr/>
      <dgm:t>
        <a:bodyPr/>
        <a:lstStyle/>
        <a:p>
          <a:endParaRPr lang="en-GB"/>
        </a:p>
      </dgm:t>
    </dgm:pt>
    <dgm:pt modelId="{E1F9CC2F-76CA-4C7E-9D11-4A31BE5B9CAD}" type="pres">
      <dgm:prSet presAssocID="{58CE0609-DFBE-4C81-AB09-762C07FC49AE}" presName="spacing" presStyleCnt="0"/>
      <dgm:spPr/>
    </dgm:pt>
    <dgm:pt modelId="{78A095A4-6C21-482A-8F41-0AB6E6FC7371}" type="pres">
      <dgm:prSet presAssocID="{4C9B844E-0463-48B0-A764-679CBFB4119C}" presName="composite" presStyleCnt="0"/>
      <dgm:spPr/>
    </dgm:pt>
    <dgm:pt modelId="{E5D206DF-2A51-48E9-83A5-F25F6ABAF861}" type="pres">
      <dgm:prSet presAssocID="{4C9B844E-0463-48B0-A764-679CBFB4119C}" presName="imgShp" presStyleLbl="fgImgPlace1" presStyleIdx="3" presStyleCnt="4"/>
      <dgm:spPr>
        <a:blipFill rotWithShape="0">
          <a:blip xmlns:r="http://schemas.openxmlformats.org/officeDocument/2006/relationships" r:embed="rId4"/>
          <a:stretch>
            <a:fillRect/>
          </a:stretch>
        </a:blipFill>
      </dgm:spPr>
    </dgm:pt>
    <dgm:pt modelId="{3B397BF0-73F2-4189-8DDB-E9FC50F6AD01}" type="pres">
      <dgm:prSet presAssocID="{4C9B844E-0463-48B0-A764-679CBFB4119C}" presName="txShp" presStyleLbl="node1" presStyleIdx="3" presStyleCnt="4">
        <dgm:presLayoutVars>
          <dgm:bulletEnabled val="1"/>
        </dgm:presLayoutVars>
      </dgm:prSet>
      <dgm:spPr/>
      <dgm:t>
        <a:bodyPr/>
        <a:lstStyle/>
        <a:p>
          <a:endParaRPr lang="en-GB"/>
        </a:p>
      </dgm:t>
    </dgm:pt>
  </dgm:ptLst>
  <dgm:cxnLst>
    <dgm:cxn modelId="{891BBE81-FF53-43ED-802A-4A06FB38C2A8}" type="presOf" srcId="{B1C95F18-ED08-4D1D-9AFC-01DDEE2D7A9C}" destId="{697A8113-23B7-4591-A5A3-5189A2FF2B4F}" srcOrd="0" destOrd="0" presId="urn:microsoft.com/office/officeart/2005/8/layout/vList3#6"/>
    <dgm:cxn modelId="{746989E7-677C-420C-B84D-EBC8D3DFAE15}" srcId="{E0ECCE26-C1CD-4BCF-A99B-297E3FD06100}" destId="{B1C95F18-ED08-4D1D-9AFC-01DDEE2D7A9C}" srcOrd="0" destOrd="0" parTransId="{607930F2-73BB-4412-B82E-620B703C99EE}" sibTransId="{CC4EEBD0-8E8F-45E0-8019-56916F8831B6}"/>
    <dgm:cxn modelId="{C88944D3-83F6-4849-8E40-B3856FD7A7BC}" srcId="{E0ECCE26-C1CD-4BCF-A99B-297E3FD06100}" destId="{7A62295D-7846-4382-8AD0-4540E44CE2E7}" srcOrd="1" destOrd="0" parTransId="{1CCE0163-FA08-4FA3-9D9D-543A38E4CE4E}" sibTransId="{A3BEB3CC-1CCC-4A26-8292-0C751D766903}"/>
    <dgm:cxn modelId="{1D4868FA-48AA-4956-80F3-DFD1BED736C1}" srcId="{E0ECCE26-C1CD-4BCF-A99B-297E3FD06100}" destId="{4C9B844E-0463-48B0-A764-679CBFB4119C}" srcOrd="3" destOrd="0" parTransId="{4175C824-E6BE-49F3-A8C6-92A4B377A981}" sibTransId="{860FDC6D-EE93-4A42-97E6-0EDC137C5F85}"/>
    <dgm:cxn modelId="{D6349388-5A6E-4BAC-A396-6511A8B0DC29}" type="presOf" srcId="{4BEF0F43-E25E-453F-9789-AD9F454FDABC}" destId="{38E29CDE-52B0-41E2-B043-FF4E4FE14A42}" srcOrd="0" destOrd="0" presId="urn:microsoft.com/office/officeart/2005/8/layout/vList3#6"/>
    <dgm:cxn modelId="{12D6A392-43DC-4627-852E-AD60890FFCCC}" srcId="{E0ECCE26-C1CD-4BCF-A99B-297E3FD06100}" destId="{4BEF0F43-E25E-453F-9789-AD9F454FDABC}" srcOrd="2" destOrd="0" parTransId="{1BAA8099-FE0E-4DF9-8FBA-44DB4605F2E7}" sibTransId="{58CE0609-DFBE-4C81-AB09-762C07FC49AE}"/>
    <dgm:cxn modelId="{3E667FCA-2FAA-4B20-848F-A3A594778A94}" type="presOf" srcId="{E0ECCE26-C1CD-4BCF-A99B-297E3FD06100}" destId="{DC8D27DE-CAB1-4877-9A31-9179EFACF360}" srcOrd="0" destOrd="0" presId="urn:microsoft.com/office/officeart/2005/8/layout/vList3#6"/>
    <dgm:cxn modelId="{6D32026E-B394-4B61-9705-EF877900D199}" type="presOf" srcId="{7A62295D-7846-4382-8AD0-4540E44CE2E7}" destId="{B75D40F6-07F6-4506-A033-31A89DCCCCF3}" srcOrd="0" destOrd="0" presId="urn:microsoft.com/office/officeart/2005/8/layout/vList3#6"/>
    <dgm:cxn modelId="{41295BBE-5CE6-412A-B1C4-0189D556CAA6}" type="presOf" srcId="{4C9B844E-0463-48B0-A764-679CBFB4119C}" destId="{3B397BF0-73F2-4189-8DDB-E9FC50F6AD01}" srcOrd="0" destOrd="0" presId="urn:microsoft.com/office/officeart/2005/8/layout/vList3#6"/>
    <dgm:cxn modelId="{079FE0E4-9743-4141-AEDF-529DDDE87577}" type="presParOf" srcId="{DC8D27DE-CAB1-4877-9A31-9179EFACF360}" destId="{4980A03F-1B53-415D-ACCF-8D7962C872A6}" srcOrd="0" destOrd="0" presId="urn:microsoft.com/office/officeart/2005/8/layout/vList3#6"/>
    <dgm:cxn modelId="{00487B94-080B-4401-99D4-4558199A2A62}" type="presParOf" srcId="{4980A03F-1B53-415D-ACCF-8D7962C872A6}" destId="{3D72BCE6-66B7-40D3-B9A5-3C015BF0A1ED}" srcOrd="0" destOrd="0" presId="urn:microsoft.com/office/officeart/2005/8/layout/vList3#6"/>
    <dgm:cxn modelId="{9AD06730-FCC6-4B04-B4C6-7EE0C09BE378}" type="presParOf" srcId="{4980A03F-1B53-415D-ACCF-8D7962C872A6}" destId="{697A8113-23B7-4591-A5A3-5189A2FF2B4F}" srcOrd="1" destOrd="0" presId="urn:microsoft.com/office/officeart/2005/8/layout/vList3#6"/>
    <dgm:cxn modelId="{C2A1D485-9528-4DDD-B86B-47E459E125AC}" type="presParOf" srcId="{DC8D27DE-CAB1-4877-9A31-9179EFACF360}" destId="{6723CA60-BBBD-48AF-B834-883A17527390}" srcOrd="1" destOrd="0" presId="urn:microsoft.com/office/officeart/2005/8/layout/vList3#6"/>
    <dgm:cxn modelId="{5B2BA2C9-1C08-4F77-9972-87A93DA52F74}" type="presParOf" srcId="{DC8D27DE-CAB1-4877-9A31-9179EFACF360}" destId="{E5813274-DEDE-42A1-888C-218FBC4352F7}" srcOrd="2" destOrd="0" presId="urn:microsoft.com/office/officeart/2005/8/layout/vList3#6"/>
    <dgm:cxn modelId="{1275A145-8E32-4700-A53C-7C9CF571D90F}" type="presParOf" srcId="{E5813274-DEDE-42A1-888C-218FBC4352F7}" destId="{6EFF1B98-34CA-427A-A228-2E2F0D695985}" srcOrd="0" destOrd="0" presId="urn:microsoft.com/office/officeart/2005/8/layout/vList3#6"/>
    <dgm:cxn modelId="{C3948842-F7FC-4523-BA1C-A669C1E2F67D}" type="presParOf" srcId="{E5813274-DEDE-42A1-888C-218FBC4352F7}" destId="{B75D40F6-07F6-4506-A033-31A89DCCCCF3}" srcOrd="1" destOrd="0" presId="urn:microsoft.com/office/officeart/2005/8/layout/vList3#6"/>
    <dgm:cxn modelId="{7FD7CC68-0BF4-4D9E-AB85-4D1AAB6362FE}" type="presParOf" srcId="{DC8D27DE-CAB1-4877-9A31-9179EFACF360}" destId="{F6A8F220-2C21-42B2-BB24-782BAB31D52C}" srcOrd="3" destOrd="0" presId="urn:microsoft.com/office/officeart/2005/8/layout/vList3#6"/>
    <dgm:cxn modelId="{BE07E28E-5099-4BE1-8142-92B8E9F8DD77}" type="presParOf" srcId="{DC8D27DE-CAB1-4877-9A31-9179EFACF360}" destId="{48F585D5-EEFB-4303-B3DB-FA3C03B8E278}" srcOrd="4" destOrd="0" presId="urn:microsoft.com/office/officeart/2005/8/layout/vList3#6"/>
    <dgm:cxn modelId="{B417A31B-F82B-4A7D-8E00-04CE4C265AC6}" type="presParOf" srcId="{48F585D5-EEFB-4303-B3DB-FA3C03B8E278}" destId="{AC4BE149-A7BD-49C6-B302-49C292CF0CE5}" srcOrd="0" destOrd="0" presId="urn:microsoft.com/office/officeart/2005/8/layout/vList3#6"/>
    <dgm:cxn modelId="{9F6543D2-D5EF-4416-AF3C-FA645D6FBA40}" type="presParOf" srcId="{48F585D5-EEFB-4303-B3DB-FA3C03B8E278}" destId="{38E29CDE-52B0-41E2-B043-FF4E4FE14A42}" srcOrd="1" destOrd="0" presId="urn:microsoft.com/office/officeart/2005/8/layout/vList3#6"/>
    <dgm:cxn modelId="{4C502BAD-B553-4463-ABCB-B6DAE63371A8}" type="presParOf" srcId="{DC8D27DE-CAB1-4877-9A31-9179EFACF360}" destId="{E1F9CC2F-76CA-4C7E-9D11-4A31BE5B9CAD}" srcOrd="5" destOrd="0" presId="urn:microsoft.com/office/officeart/2005/8/layout/vList3#6"/>
    <dgm:cxn modelId="{9C23EFCD-9307-44AC-9FBB-2ABAA477E3ED}" type="presParOf" srcId="{DC8D27DE-CAB1-4877-9A31-9179EFACF360}" destId="{78A095A4-6C21-482A-8F41-0AB6E6FC7371}" srcOrd="6" destOrd="0" presId="urn:microsoft.com/office/officeart/2005/8/layout/vList3#6"/>
    <dgm:cxn modelId="{28E48986-594E-4632-92DD-C23EFA0D0A21}" type="presParOf" srcId="{78A095A4-6C21-482A-8F41-0AB6E6FC7371}" destId="{E5D206DF-2A51-48E9-83A5-F25F6ABAF861}" srcOrd="0" destOrd="0" presId="urn:microsoft.com/office/officeart/2005/8/layout/vList3#6"/>
    <dgm:cxn modelId="{042B1170-6C7D-4A31-A5E0-F1D840D2255B}" type="presParOf" srcId="{78A095A4-6C21-482A-8F41-0AB6E6FC7371}" destId="{3B397BF0-73F2-4189-8DDB-E9FC50F6AD01}" srcOrd="1" destOrd="0" presId="urn:microsoft.com/office/officeart/2005/8/layout/vList3#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ECCE26-C1CD-4BCF-A99B-297E3FD06100}" type="doc">
      <dgm:prSet loTypeId="urn:microsoft.com/office/officeart/2005/8/layout/vList3#8" loCatId="list" qsTypeId="urn:microsoft.com/office/officeart/2005/8/quickstyle/simple1" qsCatId="simple" csTypeId="urn:microsoft.com/office/officeart/2005/8/colors/accent3_2" csCatId="accent3" phldr="1"/>
      <dgm:spPr/>
      <dgm:t>
        <a:bodyPr/>
        <a:lstStyle/>
        <a:p>
          <a:endParaRPr lang="en-GB"/>
        </a:p>
      </dgm:t>
    </dgm:pt>
    <dgm:pt modelId="{B1C95F18-ED08-4D1D-9AFC-01DDEE2D7A9C}">
      <dgm:prSet phldrT="[Text]"/>
      <dgm:spPr/>
      <dgm:t>
        <a:bodyPr/>
        <a:lstStyle/>
        <a:p>
          <a:r>
            <a:rPr lang="el-GR" dirty="0" smtClean="0"/>
            <a:t>Παροχή Ενδιαιτήματος</a:t>
          </a:r>
          <a:endParaRPr lang="en-GB" dirty="0"/>
        </a:p>
      </dgm:t>
    </dgm:pt>
    <dgm:pt modelId="{607930F2-73BB-4412-B82E-620B703C99EE}" type="parTrans" cxnId="{746989E7-677C-420C-B84D-EBC8D3DFAE15}">
      <dgm:prSet/>
      <dgm:spPr/>
      <dgm:t>
        <a:bodyPr/>
        <a:lstStyle/>
        <a:p>
          <a:endParaRPr lang="en-GB"/>
        </a:p>
      </dgm:t>
    </dgm:pt>
    <dgm:pt modelId="{CC4EEBD0-8E8F-45E0-8019-56916F8831B6}" type="sibTrans" cxnId="{746989E7-677C-420C-B84D-EBC8D3DFAE15}">
      <dgm:prSet/>
      <dgm:spPr/>
      <dgm:t>
        <a:bodyPr/>
        <a:lstStyle/>
        <a:p>
          <a:endParaRPr lang="en-GB"/>
        </a:p>
      </dgm:t>
    </dgm:pt>
    <dgm:pt modelId="{7A62295D-7846-4382-8AD0-4540E44CE2E7}">
      <dgm:prSet phldrT="[Text]"/>
      <dgm:spPr/>
      <dgm:t>
        <a:bodyPr/>
        <a:lstStyle/>
        <a:p>
          <a:r>
            <a:rPr lang="el-GR" dirty="0" smtClean="0"/>
            <a:t>Διατήρηση Κύκλου Ζωής </a:t>
          </a:r>
          <a:endParaRPr lang="en-GB" dirty="0"/>
        </a:p>
      </dgm:t>
    </dgm:pt>
    <dgm:pt modelId="{1CCE0163-FA08-4FA3-9D9D-543A38E4CE4E}" type="parTrans" cxnId="{C88944D3-83F6-4849-8E40-B3856FD7A7BC}">
      <dgm:prSet/>
      <dgm:spPr/>
      <dgm:t>
        <a:bodyPr/>
        <a:lstStyle/>
        <a:p>
          <a:endParaRPr lang="en-GB"/>
        </a:p>
      </dgm:t>
    </dgm:pt>
    <dgm:pt modelId="{A3BEB3CC-1CCC-4A26-8292-0C751D766903}" type="sibTrans" cxnId="{C88944D3-83F6-4849-8E40-B3856FD7A7BC}">
      <dgm:prSet/>
      <dgm:spPr/>
      <dgm:t>
        <a:bodyPr/>
        <a:lstStyle/>
        <a:p>
          <a:endParaRPr lang="en-GB"/>
        </a:p>
      </dgm:t>
    </dgm:pt>
    <dgm:pt modelId="{DC8D27DE-CAB1-4877-9A31-9179EFACF360}" type="pres">
      <dgm:prSet presAssocID="{E0ECCE26-C1CD-4BCF-A99B-297E3FD06100}" presName="linearFlow" presStyleCnt="0">
        <dgm:presLayoutVars>
          <dgm:dir/>
          <dgm:resizeHandles val="exact"/>
        </dgm:presLayoutVars>
      </dgm:prSet>
      <dgm:spPr/>
      <dgm:t>
        <a:bodyPr/>
        <a:lstStyle/>
        <a:p>
          <a:endParaRPr lang="en-GB"/>
        </a:p>
      </dgm:t>
    </dgm:pt>
    <dgm:pt modelId="{4980A03F-1B53-415D-ACCF-8D7962C872A6}" type="pres">
      <dgm:prSet presAssocID="{B1C95F18-ED08-4D1D-9AFC-01DDEE2D7A9C}" presName="composite" presStyleCnt="0"/>
      <dgm:spPr/>
    </dgm:pt>
    <dgm:pt modelId="{3D72BCE6-66B7-40D3-B9A5-3C015BF0A1ED}" type="pres">
      <dgm:prSet presAssocID="{B1C95F18-ED08-4D1D-9AFC-01DDEE2D7A9C}" presName="imgShp" presStyleLbl="fgImgPlace1" presStyleIdx="0" presStyleCnt="2"/>
      <dgm:spPr>
        <a:blipFill rotWithShape="0">
          <a:blip xmlns:r="http://schemas.openxmlformats.org/officeDocument/2006/relationships" r:embed="rId1"/>
          <a:stretch>
            <a:fillRect/>
          </a:stretch>
        </a:blipFill>
      </dgm:spPr>
    </dgm:pt>
    <dgm:pt modelId="{697A8113-23B7-4591-A5A3-5189A2FF2B4F}" type="pres">
      <dgm:prSet presAssocID="{B1C95F18-ED08-4D1D-9AFC-01DDEE2D7A9C}" presName="txShp" presStyleLbl="node1" presStyleIdx="0" presStyleCnt="2" custLinFactNeighborY="-5079">
        <dgm:presLayoutVars>
          <dgm:bulletEnabled val="1"/>
        </dgm:presLayoutVars>
      </dgm:prSet>
      <dgm:spPr/>
      <dgm:t>
        <a:bodyPr/>
        <a:lstStyle/>
        <a:p>
          <a:endParaRPr lang="en-GB"/>
        </a:p>
      </dgm:t>
    </dgm:pt>
    <dgm:pt modelId="{6723CA60-BBBD-48AF-B834-883A17527390}" type="pres">
      <dgm:prSet presAssocID="{CC4EEBD0-8E8F-45E0-8019-56916F8831B6}" presName="spacing" presStyleCnt="0"/>
      <dgm:spPr/>
    </dgm:pt>
    <dgm:pt modelId="{E5813274-DEDE-42A1-888C-218FBC4352F7}" type="pres">
      <dgm:prSet presAssocID="{7A62295D-7846-4382-8AD0-4540E44CE2E7}" presName="composite" presStyleCnt="0"/>
      <dgm:spPr/>
    </dgm:pt>
    <dgm:pt modelId="{6EFF1B98-34CA-427A-A228-2E2F0D695985}" type="pres">
      <dgm:prSet presAssocID="{7A62295D-7846-4382-8AD0-4540E44CE2E7}" presName="imgShp" presStyleLbl="fgImgPlace1" presStyleIdx="1" presStyleCnt="2"/>
      <dgm:spPr>
        <a:blipFill rotWithShape="0">
          <a:blip xmlns:r="http://schemas.openxmlformats.org/officeDocument/2006/relationships" r:embed="rId2"/>
          <a:stretch>
            <a:fillRect/>
          </a:stretch>
        </a:blipFill>
      </dgm:spPr>
    </dgm:pt>
    <dgm:pt modelId="{B75D40F6-07F6-4506-A033-31A89DCCCCF3}" type="pres">
      <dgm:prSet presAssocID="{7A62295D-7846-4382-8AD0-4540E44CE2E7}" presName="txShp" presStyleLbl="node1" presStyleIdx="1" presStyleCnt="2">
        <dgm:presLayoutVars>
          <dgm:bulletEnabled val="1"/>
        </dgm:presLayoutVars>
      </dgm:prSet>
      <dgm:spPr/>
      <dgm:t>
        <a:bodyPr/>
        <a:lstStyle/>
        <a:p>
          <a:endParaRPr lang="en-GB"/>
        </a:p>
      </dgm:t>
    </dgm:pt>
  </dgm:ptLst>
  <dgm:cxnLst>
    <dgm:cxn modelId="{730B0781-16FB-457E-B640-411EC1270320}" type="presOf" srcId="{E0ECCE26-C1CD-4BCF-A99B-297E3FD06100}" destId="{DC8D27DE-CAB1-4877-9A31-9179EFACF360}" srcOrd="0" destOrd="0" presId="urn:microsoft.com/office/officeart/2005/8/layout/vList3#8"/>
    <dgm:cxn modelId="{602BD0C5-B1EF-4758-A295-BF8EADFA425D}" type="presOf" srcId="{7A62295D-7846-4382-8AD0-4540E44CE2E7}" destId="{B75D40F6-07F6-4506-A033-31A89DCCCCF3}" srcOrd="0" destOrd="0" presId="urn:microsoft.com/office/officeart/2005/8/layout/vList3#8"/>
    <dgm:cxn modelId="{EFEE46DB-64E5-47FA-860D-6AA92F9D6ADA}" type="presOf" srcId="{B1C95F18-ED08-4D1D-9AFC-01DDEE2D7A9C}" destId="{697A8113-23B7-4591-A5A3-5189A2FF2B4F}" srcOrd="0" destOrd="0" presId="urn:microsoft.com/office/officeart/2005/8/layout/vList3#8"/>
    <dgm:cxn modelId="{C88944D3-83F6-4849-8E40-B3856FD7A7BC}" srcId="{E0ECCE26-C1CD-4BCF-A99B-297E3FD06100}" destId="{7A62295D-7846-4382-8AD0-4540E44CE2E7}" srcOrd="1" destOrd="0" parTransId="{1CCE0163-FA08-4FA3-9D9D-543A38E4CE4E}" sibTransId="{A3BEB3CC-1CCC-4A26-8292-0C751D766903}"/>
    <dgm:cxn modelId="{746989E7-677C-420C-B84D-EBC8D3DFAE15}" srcId="{E0ECCE26-C1CD-4BCF-A99B-297E3FD06100}" destId="{B1C95F18-ED08-4D1D-9AFC-01DDEE2D7A9C}" srcOrd="0" destOrd="0" parTransId="{607930F2-73BB-4412-B82E-620B703C99EE}" sibTransId="{CC4EEBD0-8E8F-45E0-8019-56916F8831B6}"/>
    <dgm:cxn modelId="{2CBA1FC7-7D44-403D-864A-22733D2B33C7}" type="presParOf" srcId="{DC8D27DE-CAB1-4877-9A31-9179EFACF360}" destId="{4980A03F-1B53-415D-ACCF-8D7962C872A6}" srcOrd="0" destOrd="0" presId="urn:microsoft.com/office/officeart/2005/8/layout/vList3#8"/>
    <dgm:cxn modelId="{2D81A092-579F-4004-9968-41F6763746A3}" type="presParOf" srcId="{4980A03F-1B53-415D-ACCF-8D7962C872A6}" destId="{3D72BCE6-66B7-40D3-B9A5-3C015BF0A1ED}" srcOrd="0" destOrd="0" presId="urn:microsoft.com/office/officeart/2005/8/layout/vList3#8"/>
    <dgm:cxn modelId="{107DDF87-66E1-4FDF-8629-7FDD695B1D0E}" type="presParOf" srcId="{4980A03F-1B53-415D-ACCF-8D7962C872A6}" destId="{697A8113-23B7-4591-A5A3-5189A2FF2B4F}" srcOrd="1" destOrd="0" presId="urn:microsoft.com/office/officeart/2005/8/layout/vList3#8"/>
    <dgm:cxn modelId="{F7B8574E-0C41-4F0B-B3FE-7E7BDE8AA519}" type="presParOf" srcId="{DC8D27DE-CAB1-4877-9A31-9179EFACF360}" destId="{6723CA60-BBBD-48AF-B834-883A17527390}" srcOrd="1" destOrd="0" presId="urn:microsoft.com/office/officeart/2005/8/layout/vList3#8"/>
    <dgm:cxn modelId="{1BC489EE-A5EE-4E45-8CF7-B0B18B6047C1}" type="presParOf" srcId="{DC8D27DE-CAB1-4877-9A31-9179EFACF360}" destId="{E5813274-DEDE-42A1-888C-218FBC4352F7}" srcOrd="2" destOrd="0" presId="urn:microsoft.com/office/officeart/2005/8/layout/vList3#8"/>
    <dgm:cxn modelId="{702409BF-3301-4308-A867-80822D454A26}" type="presParOf" srcId="{E5813274-DEDE-42A1-888C-218FBC4352F7}" destId="{6EFF1B98-34CA-427A-A228-2E2F0D695985}" srcOrd="0" destOrd="0" presId="urn:microsoft.com/office/officeart/2005/8/layout/vList3#8"/>
    <dgm:cxn modelId="{C894EE20-54B7-435F-8CA8-FA203D14B4FF}" type="presParOf" srcId="{E5813274-DEDE-42A1-888C-218FBC4352F7}" destId="{B75D40F6-07F6-4506-A033-31A89DCCCCF3}" srcOrd="1" destOrd="0" presId="urn:microsoft.com/office/officeart/2005/8/layout/vList3#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76B226-2E3F-412F-82D8-63DCF81A7387}"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GB"/>
        </a:p>
      </dgm:t>
    </dgm:pt>
    <dgm:pt modelId="{C718E621-F348-4EB7-B61F-81E0E6C36913}">
      <dgm:prSet phldrT="[Text]"/>
      <dgm:spPr/>
      <dgm:t>
        <a:bodyPr/>
        <a:lstStyle/>
        <a:p>
          <a:r>
            <a:rPr lang="el-GR" dirty="0" smtClean="0"/>
            <a:t>Παράκτια</a:t>
          </a:r>
          <a:endParaRPr lang="en-GB" dirty="0"/>
        </a:p>
      </dgm:t>
    </dgm:pt>
    <dgm:pt modelId="{C4A5050D-3CD2-4B07-913E-832150737411}" type="parTrans" cxnId="{671A79B7-00EB-4B65-92A7-4D49B606B0C6}">
      <dgm:prSet/>
      <dgm:spPr/>
      <dgm:t>
        <a:bodyPr/>
        <a:lstStyle/>
        <a:p>
          <a:endParaRPr lang="en-GB"/>
        </a:p>
      </dgm:t>
    </dgm:pt>
    <dgm:pt modelId="{55B82B59-6B47-44A9-BE20-5740CCE03093}" type="sibTrans" cxnId="{671A79B7-00EB-4B65-92A7-4D49B606B0C6}">
      <dgm:prSet/>
      <dgm:spPr/>
      <dgm:t>
        <a:bodyPr/>
        <a:lstStyle/>
        <a:p>
          <a:endParaRPr lang="en-GB"/>
        </a:p>
      </dgm:t>
    </dgm:pt>
    <dgm:pt modelId="{7E7380C7-180A-466D-B97A-F0DD102854A1}">
      <dgm:prSet phldrT="[Text]"/>
      <dgm:spPr>
        <a:solidFill>
          <a:schemeClr val="accent4">
            <a:lumMod val="75000"/>
          </a:schemeClr>
        </a:solidFill>
      </dgm:spPr>
      <dgm:t>
        <a:bodyPr/>
        <a:lstStyle/>
        <a:p>
          <a:r>
            <a:rPr lang="el-GR" dirty="0" smtClean="0"/>
            <a:t>Ορεινά</a:t>
          </a:r>
          <a:endParaRPr lang="en-GB" dirty="0"/>
        </a:p>
      </dgm:t>
    </dgm:pt>
    <dgm:pt modelId="{CA434811-1171-44EA-B474-853075A65B29}" type="parTrans" cxnId="{9C2AEB44-6BE2-4B76-98B2-BD906213A2F6}">
      <dgm:prSet/>
      <dgm:spPr/>
      <dgm:t>
        <a:bodyPr/>
        <a:lstStyle/>
        <a:p>
          <a:endParaRPr lang="en-GB"/>
        </a:p>
      </dgm:t>
    </dgm:pt>
    <dgm:pt modelId="{51DE23EE-7247-4C22-9596-52554A41063F}" type="sibTrans" cxnId="{9C2AEB44-6BE2-4B76-98B2-BD906213A2F6}">
      <dgm:prSet/>
      <dgm:spPr/>
      <dgm:t>
        <a:bodyPr/>
        <a:lstStyle/>
        <a:p>
          <a:endParaRPr lang="en-GB"/>
        </a:p>
      </dgm:t>
    </dgm:pt>
    <dgm:pt modelId="{12A4BCE8-918E-4F7E-8EF8-ED26EACC21CA}">
      <dgm:prSet phldrT="[Text]"/>
      <dgm:spPr>
        <a:solidFill>
          <a:schemeClr val="accent3">
            <a:lumMod val="50000"/>
          </a:schemeClr>
        </a:solidFill>
      </dgm:spPr>
      <dgm:t>
        <a:bodyPr/>
        <a:lstStyle/>
        <a:p>
          <a:r>
            <a:rPr lang="el-GR" dirty="0" smtClean="0"/>
            <a:t>Αγροτικά</a:t>
          </a:r>
          <a:endParaRPr lang="en-GB" dirty="0"/>
        </a:p>
      </dgm:t>
    </dgm:pt>
    <dgm:pt modelId="{97B2DF2C-F6AA-4E76-9CCA-5A9BF5EC1DF9}" type="parTrans" cxnId="{9A8DA689-6740-43BA-9E78-AFE4F5177712}">
      <dgm:prSet/>
      <dgm:spPr/>
      <dgm:t>
        <a:bodyPr/>
        <a:lstStyle/>
        <a:p>
          <a:endParaRPr lang="en-GB"/>
        </a:p>
      </dgm:t>
    </dgm:pt>
    <dgm:pt modelId="{CD536F4B-C2E9-4BCF-90C4-3D7BA5C77C7F}" type="sibTrans" cxnId="{9A8DA689-6740-43BA-9E78-AFE4F5177712}">
      <dgm:prSet/>
      <dgm:spPr/>
      <dgm:t>
        <a:bodyPr/>
        <a:lstStyle/>
        <a:p>
          <a:endParaRPr lang="en-GB"/>
        </a:p>
      </dgm:t>
    </dgm:pt>
    <dgm:pt modelId="{497D5DBD-D83C-4D42-A2BC-D26A89F57B4B}" type="pres">
      <dgm:prSet presAssocID="{3176B226-2E3F-412F-82D8-63DCF81A7387}" presName="diagram" presStyleCnt="0">
        <dgm:presLayoutVars>
          <dgm:dir/>
          <dgm:resizeHandles val="exact"/>
        </dgm:presLayoutVars>
      </dgm:prSet>
      <dgm:spPr/>
      <dgm:t>
        <a:bodyPr/>
        <a:lstStyle/>
        <a:p>
          <a:endParaRPr lang="en-GB"/>
        </a:p>
      </dgm:t>
    </dgm:pt>
    <dgm:pt modelId="{B090D99E-9252-4F50-9E2C-A78F87ED5AA5}" type="pres">
      <dgm:prSet presAssocID="{C718E621-F348-4EB7-B61F-81E0E6C36913}" presName="node" presStyleLbl="node1" presStyleIdx="0" presStyleCnt="3" custLinFactY="4422" custLinFactNeighborX="5826" custLinFactNeighborY="100000">
        <dgm:presLayoutVars>
          <dgm:bulletEnabled val="1"/>
        </dgm:presLayoutVars>
      </dgm:prSet>
      <dgm:spPr/>
      <dgm:t>
        <a:bodyPr/>
        <a:lstStyle/>
        <a:p>
          <a:endParaRPr lang="en-GB"/>
        </a:p>
      </dgm:t>
    </dgm:pt>
    <dgm:pt modelId="{D165DBD1-129C-44AE-9B3F-784ADAADA165}" type="pres">
      <dgm:prSet presAssocID="{55B82B59-6B47-44A9-BE20-5740CCE03093}" presName="sibTrans" presStyleCnt="0"/>
      <dgm:spPr/>
    </dgm:pt>
    <dgm:pt modelId="{3C729B03-7D0E-4776-BA4C-E35055AC35A6}" type="pres">
      <dgm:prSet presAssocID="{7E7380C7-180A-466D-B97A-F0DD102854A1}" presName="node" presStyleLbl="node1" presStyleIdx="1" presStyleCnt="3" custLinFactNeighborX="-901">
        <dgm:presLayoutVars>
          <dgm:bulletEnabled val="1"/>
        </dgm:presLayoutVars>
      </dgm:prSet>
      <dgm:spPr/>
      <dgm:t>
        <a:bodyPr/>
        <a:lstStyle/>
        <a:p>
          <a:endParaRPr lang="en-GB"/>
        </a:p>
      </dgm:t>
    </dgm:pt>
    <dgm:pt modelId="{4DE2059A-AD39-4316-8D32-0553FBF5C3A8}" type="pres">
      <dgm:prSet presAssocID="{51DE23EE-7247-4C22-9596-52554A41063F}" presName="sibTrans" presStyleCnt="0"/>
      <dgm:spPr/>
    </dgm:pt>
    <dgm:pt modelId="{31D63F0C-D345-4571-9F10-207BCE155880}" type="pres">
      <dgm:prSet presAssocID="{12A4BCE8-918E-4F7E-8EF8-ED26EACC21CA}" presName="node" presStyleLbl="node1" presStyleIdx="2" presStyleCnt="3" custLinFactY="-17866" custLinFactNeighborX="-49174" custLinFactNeighborY="-100000">
        <dgm:presLayoutVars>
          <dgm:bulletEnabled val="1"/>
        </dgm:presLayoutVars>
      </dgm:prSet>
      <dgm:spPr/>
      <dgm:t>
        <a:bodyPr/>
        <a:lstStyle/>
        <a:p>
          <a:endParaRPr lang="en-GB"/>
        </a:p>
      </dgm:t>
    </dgm:pt>
  </dgm:ptLst>
  <dgm:cxnLst>
    <dgm:cxn modelId="{CE444132-B33C-43D4-8045-BE745A56F7CE}" type="presOf" srcId="{3176B226-2E3F-412F-82D8-63DCF81A7387}" destId="{497D5DBD-D83C-4D42-A2BC-D26A89F57B4B}" srcOrd="0" destOrd="0" presId="urn:microsoft.com/office/officeart/2005/8/layout/default#2"/>
    <dgm:cxn modelId="{A96EC75B-F7E1-4EF3-B22E-C240250286E5}" type="presOf" srcId="{12A4BCE8-918E-4F7E-8EF8-ED26EACC21CA}" destId="{31D63F0C-D345-4571-9F10-207BCE155880}" srcOrd="0" destOrd="0" presId="urn:microsoft.com/office/officeart/2005/8/layout/default#2"/>
    <dgm:cxn modelId="{58B70A85-9071-4CEF-BE7C-A8FE50929BE6}" type="presOf" srcId="{7E7380C7-180A-466D-B97A-F0DD102854A1}" destId="{3C729B03-7D0E-4776-BA4C-E35055AC35A6}" srcOrd="0" destOrd="0" presId="urn:microsoft.com/office/officeart/2005/8/layout/default#2"/>
    <dgm:cxn modelId="{55491A42-B7AA-4245-8040-870A7A3E2D61}" type="presOf" srcId="{C718E621-F348-4EB7-B61F-81E0E6C36913}" destId="{B090D99E-9252-4F50-9E2C-A78F87ED5AA5}" srcOrd="0" destOrd="0" presId="urn:microsoft.com/office/officeart/2005/8/layout/default#2"/>
    <dgm:cxn modelId="{9C2AEB44-6BE2-4B76-98B2-BD906213A2F6}" srcId="{3176B226-2E3F-412F-82D8-63DCF81A7387}" destId="{7E7380C7-180A-466D-B97A-F0DD102854A1}" srcOrd="1" destOrd="0" parTransId="{CA434811-1171-44EA-B474-853075A65B29}" sibTransId="{51DE23EE-7247-4C22-9596-52554A41063F}"/>
    <dgm:cxn modelId="{9A8DA689-6740-43BA-9E78-AFE4F5177712}" srcId="{3176B226-2E3F-412F-82D8-63DCF81A7387}" destId="{12A4BCE8-918E-4F7E-8EF8-ED26EACC21CA}" srcOrd="2" destOrd="0" parTransId="{97B2DF2C-F6AA-4E76-9CCA-5A9BF5EC1DF9}" sibTransId="{CD536F4B-C2E9-4BCF-90C4-3D7BA5C77C7F}"/>
    <dgm:cxn modelId="{671A79B7-00EB-4B65-92A7-4D49B606B0C6}" srcId="{3176B226-2E3F-412F-82D8-63DCF81A7387}" destId="{C718E621-F348-4EB7-B61F-81E0E6C36913}" srcOrd="0" destOrd="0" parTransId="{C4A5050D-3CD2-4B07-913E-832150737411}" sibTransId="{55B82B59-6B47-44A9-BE20-5740CCE03093}"/>
    <dgm:cxn modelId="{15A418AB-6832-4386-A33A-74D469E7D60D}" type="presParOf" srcId="{497D5DBD-D83C-4D42-A2BC-D26A89F57B4B}" destId="{B090D99E-9252-4F50-9E2C-A78F87ED5AA5}" srcOrd="0" destOrd="0" presId="urn:microsoft.com/office/officeart/2005/8/layout/default#2"/>
    <dgm:cxn modelId="{2CC45E09-794A-4280-804A-C0F74D7D1C08}" type="presParOf" srcId="{497D5DBD-D83C-4D42-A2BC-D26A89F57B4B}" destId="{D165DBD1-129C-44AE-9B3F-784ADAADA165}" srcOrd="1" destOrd="0" presId="urn:microsoft.com/office/officeart/2005/8/layout/default#2"/>
    <dgm:cxn modelId="{158F39E1-0850-4942-B485-F0DE49D7E16D}" type="presParOf" srcId="{497D5DBD-D83C-4D42-A2BC-D26A89F57B4B}" destId="{3C729B03-7D0E-4776-BA4C-E35055AC35A6}" srcOrd="2" destOrd="0" presId="urn:microsoft.com/office/officeart/2005/8/layout/default#2"/>
    <dgm:cxn modelId="{75D01CEA-21A3-4FF0-98BF-0E657CACF8FA}" type="presParOf" srcId="{497D5DBD-D83C-4D42-A2BC-D26A89F57B4B}" destId="{4DE2059A-AD39-4316-8D32-0553FBF5C3A8}" srcOrd="3" destOrd="0" presId="urn:microsoft.com/office/officeart/2005/8/layout/default#2"/>
    <dgm:cxn modelId="{D7184A53-A41E-4E8E-BEB6-6D2325AEADFA}" type="presParOf" srcId="{497D5DBD-D83C-4D42-A2BC-D26A89F57B4B}" destId="{31D63F0C-D345-4571-9F10-207BCE155880}" srcOrd="4" destOrd="0" presId="urn:microsoft.com/office/officeart/2005/8/layout/defaul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142572-6AAE-40C6-BE74-11B6F0AD0770}" type="doc">
      <dgm:prSet loTypeId="urn:microsoft.com/office/officeart/2005/8/layout/vList2" loCatId="list" qsTypeId="urn:microsoft.com/office/officeart/2005/8/quickstyle/simple1" qsCatId="simple" csTypeId="urn:microsoft.com/office/officeart/2005/8/colors/accent6_3" csCatId="accent6" phldr="0"/>
      <dgm:spPr/>
      <dgm:t>
        <a:bodyPr/>
        <a:lstStyle/>
        <a:p>
          <a:endParaRPr lang="en-GB"/>
        </a:p>
      </dgm:t>
    </dgm:pt>
    <dgm:pt modelId="{7317AD8C-478C-42D8-B4CD-634808ACE02D}">
      <dgm:prSet phldrT="[Text]" phldr="1"/>
      <dgm:spPr/>
      <dgm:t>
        <a:bodyPr/>
        <a:lstStyle/>
        <a:p>
          <a:endParaRPr lang="en-GB" dirty="0"/>
        </a:p>
      </dgm:t>
    </dgm:pt>
    <dgm:pt modelId="{AED03F6E-D026-4F83-BB1D-0930F400BDFF}" type="parTrans" cxnId="{0DAC27EE-8F5A-42C7-8244-2885BAC74453}">
      <dgm:prSet/>
      <dgm:spPr/>
      <dgm:t>
        <a:bodyPr/>
        <a:lstStyle/>
        <a:p>
          <a:endParaRPr lang="en-GB"/>
        </a:p>
      </dgm:t>
    </dgm:pt>
    <dgm:pt modelId="{4D3F61C0-B720-4420-9082-33AF49861103}" type="sibTrans" cxnId="{0DAC27EE-8F5A-42C7-8244-2885BAC74453}">
      <dgm:prSet/>
      <dgm:spPr/>
      <dgm:t>
        <a:bodyPr/>
        <a:lstStyle/>
        <a:p>
          <a:endParaRPr lang="en-GB"/>
        </a:p>
      </dgm:t>
    </dgm:pt>
    <dgm:pt modelId="{989DC265-94AF-4751-BA23-F108B6010F84}">
      <dgm:prSet phldrT="[Text]" phldr="1"/>
      <dgm:spPr/>
      <dgm:t>
        <a:bodyPr/>
        <a:lstStyle/>
        <a:p>
          <a:endParaRPr lang="en-GB" dirty="0"/>
        </a:p>
      </dgm:t>
    </dgm:pt>
    <dgm:pt modelId="{A9C787AD-F0EE-43FF-AFC4-8AE84AF06788}" type="parTrans" cxnId="{3B48854E-4E10-4190-8F02-884E08166317}">
      <dgm:prSet/>
      <dgm:spPr/>
      <dgm:t>
        <a:bodyPr/>
        <a:lstStyle/>
        <a:p>
          <a:endParaRPr lang="en-GB"/>
        </a:p>
      </dgm:t>
    </dgm:pt>
    <dgm:pt modelId="{9D2C08F5-F212-4D25-A4A4-2DF568359A8E}" type="sibTrans" cxnId="{3B48854E-4E10-4190-8F02-884E08166317}">
      <dgm:prSet/>
      <dgm:spPr/>
      <dgm:t>
        <a:bodyPr/>
        <a:lstStyle/>
        <a:p>
          <a:endParaRPr lang="en-GB"/>
        </a:p>
      </dgm:t>
    </dgm:pt>
    <dgm:pt modelId="{A399522C-2AE0-472C-A0B0-C7B6E6B721E4}">
      <dgm:prSet phldrT="[Text]" phldr="1"/>
      <dgm:spPr/>
      <dgm:t>
        <a:bodyPr/>
        <a:lstStyle/>
        <a:p>
          <a:endParaRPr lang="en-GB" dirty="0"/>
        </a:p>
      </dgm:t>
    </dgm:pt>
    <dgm:pt modelId="{DC27EECA-609A-428E-A59C-DB0F06A0BA31}" type="parTrans" cxnId="{A3CE0E5E-E654-4CC8-B379-35513900750D}">
      <dgm:prSet/>
      <dgm:spPr/>
      <dgm:t>
        <a:bodyPr/>
        <a:lstStyle/>
        <a:p>
          <a:endParaRPr lang="en-GB"/>
        </a:p>
      </dgm:t>
    </dgm:pt>
    <dgm:pt modelId="{EC7ED9B4-3CA3-44AA-8C83-8700D6B82ACD}" type="sibTrans" cxnId="{A3CE0E5E-E654-4CC8-B379-35513900750D}">
      <dgm:prSet/>
      <dgm:spPr/>
      <dgm:t>
        <a:bodyPr/>
        <a:lstStyle/>
        <a:p>
          <a:endParaRPr lang="en-GB"/>
        </a:p>
      </dgm:t>
    </dgm:pt>
    <dgm:pt modelId="{36BE91EB-A55B-4A7E-8EB5-64E03C446673}">
      <dgm:prSet phldrT="[Text]" phldr="1"/>
      <dgm:spPr/>
      <dgm:t>
        <a:bodyPr/>
        <a:lstStyle/>
        <a:p>
          <a:endParaRPr lang="en-GB" dirty="0"/>
        </a:p>
      </dgm:t>
    </dgm:pt>
    <dgm:pt modelId="{C1B437BC-1DB8-4040-B7EB-C6E7397512E2}" type="parTrans" cxnId="{768BC815-56CE-46D9-99EA-4AF5AE04BA25}">
      <dgm:prSet/>
      <dgm:spPr/>
      <dgm:t>
        <a:bodyPr/>
        <a:lstStyle/>
        <a:p>
          <a:endParaRPr lang="en-GB"/>
        </a:p>
      </dgm:t>
    </dgm:pt>
    <dgm:pt modelId="{58031FCF-5488-48D0-B6EE-D2E70924A5AE}" type="sibTrans" cxnId="{768BC815-56CE-46D9-99EA-4AF5AE04BA25}">
      <dgm:prSet/>
      <dgm:spPr/>
      <dgm:t>
        <a:bodyPr/>
        <a:lstStyle/>
        <a:p>
          <a:endParaRPr lang="en-GB"/>
        </a:p>
      </dgm:t>
    </dgm:pt>
    <dgm:pt modelId="{9725335F-5C7A-4E40-BF24-56741C6C1ABD}" type="pres">
      <dgm:prSet presAssocID="{88142572-6AAE-40C6-BE74-11B6F0AD0770}" presName="linear" presStyleCnt="0">
        <dgm:presLayoutVars>
          <dgm:animLvl val="lvl"/>
          <dgm:resizeHandles val="exact"/>
        </dgm:presLayoutVars>
      </dgm:prSet>
      <dgm:spPr/>
      <dgm:t>
        <a:bodyPr/>
        <a:lstStyle/>
        <a:p>
          <a:endParaRPr lang="en-GB"/>
        </a:p>
      </dgm:t>
    </dgm:pt>
    <dgm:pt modelId="{20909973-9794-4824-BFC2-6A264C4977E7}" type="pres">
      <dgm:prSet presAssocID="{7317AD8C-478C-42D8-B4CD-634808ACE02D}" presName="parentText" presStyleLbl="node1" presStyleIdx="0" presStyleCnt="2">
        <dgm:presLayoutVars>
          <dgm:chMax val="0"/>
          <dgm:bulletEnabled val="1"/>
        </dgm:presLayoutVars>
      </dgm:prSet>
      <dgm:spPr/>
      <dgm:t>
        <a:bodyPr/>
        <a:lstStyle/>
        <a:p>
          <a:endParaRPr lang="en-GB"/>
        </a:p>
      </dgm:t>
    </dgm:pt>
    <dgm:pt modelId="{33EBBFC2-856C-43C8-BFDC-172FD0A7B612}" type="pres">
      <dgm:prSet presAssocID="{7317AD8C-478C-42D8-B4CD-634808ACE02D}" presName="childText" presStyleLbl="revTx" presStyleIdx="0" presStyleCnt="2">
        <dgm:presLayoutVars>
          <dgm:bulletEnabled val="1"/>
        </dgm:presLayoutVars>
      </dgm:prSet>
      <dgm:spPr/>
      <dgm:t>
        <a:bodyPr/>
        <a:lstStyle/>
        <a:p>
          <a:endParaRPr lang="en-GB"/>
        </a:p>
      </dgm:t>
    </dgm:pt>
    <dgm:pt modelId="{0C223438-8038-496A-9C49-A050472F08CE}" type="pres">
      <dgm:prSet presAssocID="{A399522C-2AE0-472C-A0B0-C7B6E6B721E4}" presName="parentText" presStyleLbl="node1" presStyleIdx="1" presStyleCnt="2">
        <dgm:presLayoutVars>
          <dgm:chMax val="0"/>
          <dgm:bulletEnabled val="1"/>
        </dgm:presLayoutVars>
      </dgm:prSet>
      <dgm:spPr/>
      <dgm:t>
        <a:bodyPr/>
        <a:lstStyle/>
        <a:p>
          <a:endParaRPr lang="en-GB"/>
        </a:p>
      </dgm:t>
    </dgm:pt>
    <dgm:pt modelId="{ED088649-E48F-459A-A17C-B00DB5D553B6}" type="pres">
      <dgm:prSet presAssocID="{A399522C-2AE0-472C-A0B0-C7B6E6B721E4}" presName="childText" presStyleLbl="revTx" presStyleIdx="1" presStyleCnt="2">
        <dgm:presLayoutVars>
          <dgm:bulletEnabled val="1"/>
        </dgm:presLayoutVars>
      </dgm:prSet>
      <dgm:spPr/>
      <dgm:t>
        <a:bodyPr/>
        <a:lstStyle/>
        <a:p>
          <a:endParaRPr lang="en-GB"/>
        </a:p>
      </dgm:t>
    </dgm:pt>
  </dgm:ptLst>
  <dgm:cxnLst>
    <dgm:cxn modelId="{F07C0B8B-89EC-4040-A5F9-5BED00C1D1A5}" type="presOf" srcId="{36BE91EB-A55B-4A7E-8EB5-64E03C446673}" destId="{ED088649-E48F-459A-A17C-B00DB5D553B6}" srcOrd="0" destOrd="0" presId="urn:microsoft.com/office/officeart/2005/8/layout/vList2"/>
    <dgm:cxn modelId="{4150F8F2-E033-4346-AA90-181898DA5CBF}" type="presOf" srcId="{7317AD8C-478C-42D8-B4CD-634808ACE02D}" destId="{20909973-9794-4824-BFC2-6A264C4977E7}" srcOrd="0" destOrd="0" presId="urn:microsoft.com/office/officeart/2005/8/layout/vList2"/>
    <dgm:cxn modelId="{768BC815-56CE-46D9-99EA-4AF5AE04BA25}" srcId="{A399522C-2AE0-472C-A0B0-C7B6E6B721E4}" destId="{36BE91EB-A55B-4A7E-8EB5-64E03C446673}" srcOrd="0" destOrd="0" parTransId="{C1B437BC-1DB8-4040-B7EB-C6E7397512E2}" sibTransId="{58031FCF-5488-48D0-B6EE-D2E70924A5AE}"/>
    <dgm:cxn modelId="{3B48854E-4E10-4190-8F02-884E08166317}" srcId="{7317AD8C-478C-42D8-B4CD-634808ACE02D}" destId="{989DC265-94AF-4751-BA23-F108B6010F84}" srcOrd="0" destOrd="0" parTransId="{A9C787AD-F0EE-43FF-AFC4-8AE84AF06788}" sibTransId="{9D2C08F5-F212-4D25-A4A4-2DF568359A8E}"/>
    <dgm:cxn modelId="{0DAC27EE-8F5A-42C7-8244-2885BAC74453}" srcId="{88142572-6AAE-40C6-BE74-11B6F0AD0770}" destId="{7317AD8C-478C-42D8-B4CD-634808ACE02D}" srcOrd="0" destOrd="0" parTransId="{AED03F6E-D026-4F83-BB1D-0930F400BDFF}" sibTransId="{4D3F61C0-B720-4420-9082-33AF49861103}"/>
    <dgm:cxn modelId="{A3CE0E5E-E654-4CC8-B379-35513900750D}" srcId="{88142572-6AAE-40C6-BE74-11B6F0AD0770}" destId="{A399522C-2AE0-472C-A0B0-C7B6E6B721E4}" srcOrd="1" destOrd="0" parTransId="{DC27EECA-609A-428E-A59C-DB0F06A0BA31}" sibTransId="{EC7ED9B4-3CA3-44AA-8C83-8700D6B82ACD}"/>
    <dgm:cxn modelId="{A07533F5-A7E3-47AB-B97C-FF31F1C907A3}" type="presOf" srcId="{88142572-6AAE-40C6-BE74-11B6F0AD0770}" destId="{9725335F-5C7A-4E40-BF24-56741C6C1ABD}" srcOrd="0" destOrd="0" presId="urn:microsoft.com/office/officeart/2005/8/layout/vList2"/>
    <dgm:cxn modelId="{93FD0A20-53AE-48DB-8F0B-934FB58AC756}" type="presOf" srcId="{989DC265-94AF-4751-BA23-F108B6010F84}" destId="{33EBBFC2-856C-43C8-BFDC-172FD0A7B612}" srcOrd="0" destOrd="0" presId="urn:microsoft.com/office/officeart/2005/8/layout/vList2"/>
    <dgm:cxn modelId="{6EEFA50E-427A-48C9-8BDA-9142DE4CA9A2}" type="presOf" srcId="{A399522C-2AE0-472C-A0B0-C7B6E6B721E4}" destId="{0C223438-8038-496A-9C49-A050472F08CE}" srcOrd="0" destOrd="0" presId="urn:microsoft.com/office/officeart/2005/8/layout/vList2"/>
    <dgm:cxn modelId="{36F8CBE2-3BC3-41C1-B968-ECE04CC1DF5A}" type="presParOf" srcId="{9725335F-5C7A-4E40-BF24-56741C6C1ABD}" destId="{20909973-9794-4824-BFC2-6A264C4977E7}" srcOrd="0" destOrd="0" presId="urn:microsoft.com/office/officeart/2005/8/layout/vList2"/>
    <dgm:cxn modelId="{C0E97783-B35C-4F70-9650-3673029EEC53}" type="presParOf" srcId="{9725335F-5C7A-4E40-BF24-56741C6C1ABD}" destId="{33EBBFC2-856C-43C8-BFDC-172FD0A7B612}" srcOrd="1" destOrd="0" presId="urn:microsoft.com/office/officeart/2005/8/layout/vList2"/>
    <dgm:cxn modelId="{217B95B5-89B5-4813-BDDA-A1C93C9ACBAB}" type="presParOf" srcId="{9725335F-5C7A-4E40-BF24-56741C6C1ABD}" destId="{0C223438-8038-496A-9C49-A050472F08CE}" srcOrd="2" destOrd="0" presId="urn:microsoft.com/office/officeart/2005/8/layout/vList2"/>
    <dgm:cxn modelId="{2E7599CF-2183-452F-B056-CCC68C4DEE00}" type="presParOf" srcId="{9725335F-5C7A-4E40-BF24-56741C6C1ABD}" destId="{ED088649-E48F-459A-A17C-B00DB5D553B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142572-6AAE-40C6-BE74-11B6F0AD0770}" type="doc">
      <dgm:prSet loTypeId="urn:microsoft.com/office/officeart/2005/8/layout/vList2" loCatId="list" qsTypeId="urn:microsoft.com/office/officeart/2005/8/quickstyle/simple1" qsCatId="simple" csTypeId="urn:microsoft.com/office/officeart/2005/8/colors/accent6_3" csCatId="accent6" phldr="0"/>
      <dgm:spPr/>
      <dgm:t>
        <a:bodyPr/>
        <a:lstStyle/>
        <a:p>
          <a:endParaRPr lang="en-GB"/>
        </a:p>
      </dgm:t>
    </dgm:pt>
    <dgm:pt modelId="{7317AD8C-478C-42D8-B4CD-634808ACE02D}">
      <dgm:prSet phldrT="[Text]" phldr="1"/>
      <dgm:spPr/>
      <dgm:t>
        <a:bodyPr/>
        <a:lstStyle/>
        <a:p>
          <a:endParaRPr lang="en-GB" dirty="0"/>
        </a:p>
      </dgm:t>
    </dgm:pt>
    <dgm:pt modelId="{AED03F6E-D026-4F83-BB1D-0930F400BDFF}" type="parTrans" cxnId="{0DAC27EE-8F5A-42C7-8244-2885BAC74453}">
      <dgm:prSet/>
      <dgm:spPr/>
      <dgm:t>
        <a:bodyPr/>
        <a:lstStyle/>
        <a:p>
          <a:endParaRPr lang="en-GB"/>
        </a:p>
      </dgm:t>
    </dgm:pt>
    <dgm:pt modelId="{4D3F61C0-B720-4420-9082-33AF49861103}" type="sibTrans" cxnId="{0DAC27EE-8F5A-42C7-8244-2885BAC74453}">
      <dgm:prSet/>
      <dgm:spPr/>
      <dgm:t>
        <a:bodyPr/>
        <a:lstStyle/>
        <a:p>
          <a:endParaRPr lang="en-GB"/>
        </a:p>
      </dgm:t>
    </dgm:pt>
    <dgm:pt modelId="{989DC265-94AF-4751-BA23-F108B6010F84}">
      <dgm:prSet phldrT="[Text]" phldr="1"/>
      <dgm:spPr/>
      <dgm:t>
        <a:bodyPr/>
        <a:lstStyle/>
        <a:p>
          <a:endParaRPr lang="en-GB" dirty="0"/>
        </a:p>
      </dgm:t>
    </dgm:pt>
    <dgm:pt modelId="{A9C787AD-F0EE-43FF-AFC4-8AE84AF06788}" type="parTrans" cxnId="{3B48854E-4E10-4190-8F02-884E08166317}">
      <dgm:prSet/>
      <dgm:spPr/>
      <dgm:t>
        <a:bodyPr/>
        <a:lstStyle/>
        <a:p>
          <a:endParaRPr lang="en-GB"/>
        </a:p>
      </dgm:t>
    </dgm:pt>
    <dgm:pt modelId="{9D2C08F5-F212-4D25-A4A4-2DF568359A8E}" type="sibTrans" cxnId="{3B48854E-4E10-4190-8F02-884E08166317}">
      <dgm:prSet/>
      <dgm:spPr/>
      <dgm:t>
        <a:bodyPr/>
        <a:lstStyle/>
        <a:p>
          <a:endParaRPr lang="en-GB"/>
        </a:p>
      </dgm:t>
    </dgm:pt>
    <dgm:pt modelId="{A399522C-2AE0-472C-A0B0-C7B6E6B721E4}">
      <dgm:prSet phldrT="[Text]" phldr="1"/>
      <dgm:spPr/>
      <dgm:t>
        <a:bodyPr/>
        <a:lstStyle/>
        <a:p>
          <a:endParaRPr lang="en-GB" dirty="0"/>
        </a:p>
      </dgm:t>
    </dgm:pt>
    <dgm:pt modelId="{DC27EECA-609A-428E-A59C-DB0F06A0BA31}" type="parTrans" cxnId="{A3CE0E5E-E654-4CC8-B379-35513900750D}">
      <dgm:prSet/>
      <dgm:spPr/>
      <dgm:t>
        <a:bodyPr/>
        <a:lstStyle/>
        <a:p>
          <a:endParaRPr lang="en-GB"/>
        </a:p>
      </dgm:t>
    </dgm:pt>
    <dgm:pt modelId="{EC7ED9B4-3CA3-44AA-8C83-8700D6B82ACD}" type="sibTrans" cxnId="{A3CE0E5E-E654-4CC8-B379-35513900750D}">
      <dgm:prSet/>
      <dgm:spPr/>
      <dgm:t>
        <a:bodyPr/>
        <a:lstStyle/>
        <a:p>
          <a:endParaRPr lang="en-GB"/>
        </a:p>
      </dgm:t>
    </dgm:pt>
    <dgm:pt modelId="{36BE91EB-A55B-4A7E-8EB5-64E03C446673}">
      <dgm:prSet phldrT="[Text]" phldr="1"/>
      <dgm:spPr/>
      <dgm:t>
        <a:bodyPr/>
        <a:lstStyle/>
        <a:p>
          <a:endParaRPr lang="en-GB" dirty="0"/>
        </a:p>
      </dgm:t>
    </dgm:pt>
    <dgm:pt modelId="{C1B437BC-1DB8-4040-B7EB-C6E7397512E2}" type="parTrans" cxnId="{768BC815-56CE-46D9-99EA-4AF5AE04BA25}">
      <dgm:prSet/>
      <dgm:spPr/>
      <dgm:t>
        <a:bodyPr/>
        <a:lstStyle/>
        <a:p>
          <a:endParaRPr lang="en-GB"/>
        </a:p>
      </dgm:t>
    </dgm:pt>
    <dgm:pt modelId="{58031FCF-5488-48D0-B6EE-D2E70924A5AE}" type="sibTrans" cxnId="{768BC815-56CE-46D9-99EA-4AF5AE04BA25}">
      <dgm:prSet/>
      <dgm:spPr/>
      <dgm:t>
        <a:bodyPr/>
        <a:lstStyle/>
        <a:p>
          <a:endParaRPr lang="en-GB"/>
        </a:p>
      </dgm:t>
    </dgm:pt>
    <dgm:pt modelId="{9725335F-5C7A-4E40-BF24-56741C6C1ABD}" type="pres">
      <dgm:prSet presAssocID="{88142572-6AAE-40C6-BE74-11B6F0AD0770}" presName="linear" presStyleCnt="0">
        <dgm:presLayoutVars>
          <dgm:animLvl val="lvl"/>
          <dgm:resizeHandles val="exact"/>
        </dgm:presLayoutVars>
      </dgm:prSet>
      <dgm:spPr/>
      <dgm:t>
        <a:bodyPr/>
        <a:lstStyle/>
        <a:p>
          <a:endParaRPr lang="en-GB"/>
        </a:p>
      </dgm:t>
    </dgm:pt>
    <dgm:pt modelId="{20909973-9794-4824-BFC2-6A264C4977E7}" type="pres">
      <dgm:prSet presAssocID="{7317AD8C-478C-42D8-B4CD-634808ACE02D}" presName="parentText" presStyleLbl="node1" presStyleIdx="0" presStyleCnt="2">
        <dgm:presLayoutVars>
          <dgm:chMax val="0"/>
          <dgm:bulletEnabled val="1"/>
        </dgm:presLayoutVars>
      </dgm:prSet>
      <dgm:spPr/>
      <dgm:t>
        <a:bodyPr/>
        <a:lstStyle/>
        <a:p>
          <a:endParaRPr lang="en-GB"/>
        </a:p>
      </dgm:t>
    </dgm:pt>
    <dgm:pt modelId="{33EBBFC2-856C-43C8-BFDC-172FD0A7B612}" type="pres">
      <dgm:prSet presAssocID="{7317AD8C-478C-42D8-B4CD-634808ACE02D}" presName="childText" presStyleLbl="revTx" presStyleIdx="0" presStyleCnt="2">
        <dgm:presLayoutVars>
          <dgm:bulletEnabled val="1"/>
        </dgm:presLayoutVars>
      </dgm:prSet>
      <dgm:spPr/>
      <dgm:t>
        <a:bodyPr/>
        <a:lstStyle/>
        <a:p>
          <a:endParaRPr lang="en-GB"/>
        </a:p>
      </dgm:t>
    </dgm:pt>
    <dgm:pt modelId="{0C223438-8038-496A-9C49-A050472F08CE}" type="pres">
      <dgm:prSet presAssocID="{A399522C-2AE0-472C-A0B0-C7B6E6B721E4}" presName="parentText" presStyleLbl="node1" presStyleIdx="1" presStyleCnt="2">
        <dgm:presLayoutVars>
          <dgm:chMax val="0"/>
          <dgm:bulletEnabled val="1"/>
        </dgm:presLayoutVars>
      </dgm:prSet>
      <dgm:spPr/>
      <dgm:t>
        <a:bodyPr/>
        <a:lstStyle/>
        <a:p>
          <a:endParaRPr lang="en-GB"/>
        </a:p>
      </dgm:t>
    </dgm:pt>
    <dgm:pt modelId="{ED088649-E48F-459A-A17C-B00DB5D553B6}" type="pres">
      <dgm:prSet presAssocID="{A399522C-2AE0-472C-A0B0-C7B6E6B721E4}" presName="childText" presStyleLbl="revTx" presStyleIdx="1" presStyleCnt="2">
        <dgm:presLayoutVars>
          <dgm:bulletEnabled val="1"/>
        </dgm:presLayoutVars>
      </dgm:prSet>
      <dgm:spPr/>
      <dgm:t>
        <a:bodyPr/>
        <a:lstStyle/>
        <a:p>
          <a:endParaRPr lang="en-GB"/>
        </a:p>
      </dgm:t>
    </dgm:pt>
  </dgm:ptLst>
  <dgm:cxnLst>
    <dgm:cxn modelId="{F5DF008B-29D0-4847-88C6-EDC09C3E149E}" type="presOf" srcId="{A399522C-2AE0-472C-A0B0-C7B6E6B721E4}" destId="{0C223438-8038-496A-9C49-A050472F08CE}" srcOrd="0" destOrd="0" presId="urn:microsoft.com/office/officeart/2005/8/layout/vList2"/>
    <dgm:cxn modelId="{1A044965-A390-43C7-A65A-43F687AA1887}" type="presOf" srcId="{36BE91EB-A55B-4A7E-8EB5-64E03C446673}" destId="{ED088649-E48F-459A-A17C-B00DB5D553B6}" srcOrd="0" destOrd="0" presId="urn:microsoft.com/office/officeart/2005/8/layout/vList2"/>
    <dgm:cxn modelId="{A7003062-447F-40D4-A5C5-87786858A84B}" type="presOf" srcId="{88142572-6AAE-40C6-BE74-11B6F0AD0770}" destId="{9725335F-5C7A-4E40-BF24-56741C6C1ABD}" srcOrd="0" destOrd="0" presId="urn:microsoft.com/office/officeart/2005/8/layout/vList2"/>
    <dgm:cxn modelId="{373C016F-ACAA-4F98-A4A1-FA81393AC6DD}" type="presOf" srcId="{7317AD8C-478C-42D8-B4CD-634808ACE02D}" destId="{20909973-9794-4824-BFC2-6A264C4977E7}" srcOrd="0" destOrd="0" presId="urn:microsoft.com/office/officeart/2005/8/layout/vList2"/>
    <dgm:cxn modelId="{922E9D76-CC44-4851-A8D3-28B27163F0C7}" type="presOf" srcId="{989DC265-94AF-4751-BA23-F108B6010F84}" destId="{33EBBFC2-856C-43C8-BFDC-172FD0A7B612}" srcOrd="0" destOrd="0" presId="urn:microsoft.com/office/officeart/2005/8/layout/vList2"/>
    <dgm:cxn modelId="{768BC815-56CE-46D9-99EA-4AF5AE04BA25}" srcId="{A399522C-2AE0-472C-A0B0-C7B6E6B721E4}" destId="{36BE91EB-A55B-4A7E-8EB5-64E03C446673}" srcOrd="0" destOrd="0" parTransId="{C1B437BC-1DB8-4040-B7EB-C6E7397512E2}" sibTransId="{58031FCF-5488-48D0-B6EE-D2E70924A5AE}"/>
    <dgm:cxn modelId="{3B48854E-4E10-4190-8F02-884E08166317}" srcId="{7317AD8C-478C-42D8-B4CD-634808ACE02D}" destId="{989DC265-94AF-4751-BA23-F108B6010F84}" srcOrd="0" destOrd="0" parTransId="{A9C787AD-F0EE-43FF-AFC4-8AE84AF06788}" sibTransId="{9D2C08F5-F212-4D25-A4A4-2DF568359A8E}"/>
    <dgm:cxn modelId="{0DAC27EE-8F5A-42C7-8244-2885BAC74453}" srcId="{88142572-6AAE-40C6-BE74-11B6F0AD0770}" destId="{7317AD8C-478C-42D8-B4CD-634808ACE02D}" srcOrd="0" destOrd="0" parTransId="{AED03F6E-D026-4F83-BB1D-0930F400BDFF}" sibTransId="{4D3F61C0-B720-4420-9082-33AF49861103}"/>
    <dgm:cxn modelId="{A3CE0E5E-E654-4CC8-B379-35513900750D}" srcId="{88142572-6AAE-40C6-BE74-11B6F0AD0770}" destId="{A399522C-2AE0-472C-A0B0-C7B6E6B721E4}" srcOrd="1" destOrd="0" parTransId="{DC27EECA-609A-428E-A59C-DB0F06A0BA31}" sibTransId="{EC7ED9B4-3CA3-44AA-8C83-8700D6B82ACD}"/>
    <dgm:cxn modelId="{5F423D18-F4F5-4F8D-A013-2D837F1AA5E0}" type="presParOf" srcId="{9725335F-5C7A-4E40-BF24-56741C6C1ABD}" destId="{20909973-9794-4824-BFC2-6A264C4977E7}" srcOrd="0" destOrd="0" presId="urn:microsoft.com/office/officeart/2005/8/layout/vList2"/>
    <dgm:cxn modelId="{82FFC290-B6CF-4D16-9854-5E238BFBF7DA}" type="presParOf" srcId="{9725335F-5C7A-4E40-BF24-56741C6C1ABD}" destId="{33EBBFC2-856C-43C8-BFDC-172FD0A7B612}" srcOrd="1" destOrd="0" presId="urn:microsoft.com/office/officeart/2005/8/layout/vList2"/>
    <dgm:cxn modelId="{F7DBB7B6-8FE0-4A5A-9A42-09FCA500D1E2}" type="presParOf" srcId="{9725335F-5C7A-4E40-BF24-56741C6C1ABD}" destId="{0C223438-8038-496A-9C49-A050472F08CE}" srcOrd="2" destOrd="0" presId="urn:microsoft.com/office/officeart/2005/8/layout/vList2"/>
    <dgm:cxn modelId="{03785DB0-C936-49BE-A9EB-DBA44AC126F8}" type="presParOf" srcId="{9725335F-5C7A-4E40-BF24-56741C6C1ABD}" destId="{ED088649-E48F-459A-A17C-B00DB5D553B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38113-F444-4B44-BA8F-E68E630A669A}">
      <dsp:nvSpPr>
        <dsp:cNvPr id="0" name=""/>
        <dsp:cNvSpPr/>
      </dsp:nvSpPr>
      <dsp:spPr>
        <a:xfrm>
          <a:off x="1441123" y="1611"/>
          <a:ext cx="2656278" cy="1593766"/>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l-GR" sz="3700" kern="1200" dirty="0" smtClean="0"/>
            <a:t>Παροχής</a:t>
          </a:r>
          <a:endParaRPr lang="en-GB" sz="3700" kern="1200" dirty="0"/>
        </a:p>
      </dsp:txBody>
      <dsp:txXfrm>
        <a:off x="1441123" y="1611"/>
        <a:ext cx="2656278" cy="1593766"/>
      </dsp:txXfrm>
    </dsp:sp>
    <dsp:sp modelId="{D21B77D9-2143-4461-B7E6-82C57A2BCD58}">
      <dsp:nvSpPr>
        <dsp:cNvPr id="0" name=""/>
        <dsp:cNvSpPr/>
      </dsp:nvSpPr>
      <dsp:spPr>
        <a:xfrm>
          <a:off x="4363029" y="1611"/>
          <a:ext cx="2656278" cy="1593766"/>
        </a:xfrm>
        <a:prstGeom prst="rect">
          <a:avLst/>
        </a:prstGeom>
        <a:solidFill>
          <a:schemeClr val="accent3">
            <a:shade val="80000"/>
            <a:hueOff val="72970"/>
            <a:satOff val="-477"/>
            <a:lumOff val="8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l-GR" sz="3700" kern="1200" dirty="0" smtClean="0"/>
            <a:t>Ρυθμιστικές</a:t>
          </a:r>
          <a:endParaRPr lang="en-GB" sz="3700" kern="1200" dirty="0"/>
        </a:p>
      </dsp:txBody>
      <dsp:txXfrm>
        <a:off x="4363029" y="1611"/>
        <a:ext cx="2656278" cy="1593766"/>
      </dsp:txXfrm>
    </dsp:sp>
    <dsp:sp modelId="{705CED2C-E0D2-45D2-B48C-5E9204D04F12}">
      <dsp:nvSpPr>
        <dsp:cNvPr id="0" name=""/>
        <dsp:cNvSpPr/>
      </dsp:nvSpPr>
      <dsp:spPr>
        <a:xfrm>
          <a:off x="1441123" y="1861005"/>
          <a:ext cx="2656278" cy="1593766"/>
        </a:xfrm>
        <a:prstGeom prst="rect">
          <a:avLst/>
        </a:prstGeom>
        <a:solidFill>
          <a:schemeClr val="accent3">
            <a:shade val="80000"/>
            <a:hueOff val="145939"/>
            <a:satOff val="-954"/>
            <a:lumOff val="163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l-GR" sz="3700" kern="1200" dirty="0" smtClean="0"/>
            <a:t>Πολιτιστικές</a:t>
          </a:r>
          <a:endParaRPr lang="en-GB" sz="3700" kern="1200" dirty="0"/>
        </a:p>
      </dsp:txBody>
      <dsp:txXfrm>
        <a:off x="1441123" y="1861005"/>
        <a:ext cx="2656278" cy="1593766"/>
      </dsp:txXfrm>
    </dsp:sp>
    <dsp:sp modelId="{87AF8456-68AE-476B-AD0D-ED0F602E42E7}">
      <dsp:nvSpPr>
        <dsp:cNvPr id="0" name=""/>
        <dsp:cNvSpPr/>
      </dsp:nvSpPr>
      <dsp:spPr>
        <a:xfrm>
          <a:off x="4363029" y="1861005"/>
          <a:ext cx="2656278" cy="1593766"/>
        </a:xfrm>
        <a:prstGeom prst="rect">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l-GR" sz="3700" kern="1200" dirty="0" smtClean="0"/>
            <a:t>Θεμελιώδης</a:t>
          </a:r>
          <a:endParaRPr lang="en-GB" sz="3700" kern="1200" dirty="0"/>
        </a:p>
      </dsp:txBody>
      <dsp:txXfrm>
        <a:off x="4363029" y="1861005"/>
        <a:ext cx="2656278" cy="1593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A8113-23B7-4591-A5A3-5189A2FF2B4F}">
      <dsp:nvSpPr>
        <dsp:cNvPr id="0" name=""/>
        <dsp:cNvSpPr/>
      </dsp:nvSpPr>
      <dsp:spPr>
        <a:xfrm rot="10800000">
          <a:off x="1840062" y="0"/>
          <a:ext cx="6392352" cy="91983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22" tIns="160020" rIns="298704" bIns="160020" numCol="1" spcCol="1270" anchor="ctr" anchorCtr="0">
          <a:noAutofit/>
        </a:bodyPr>
        <a:lstStyle/>
        <a:p>
          <a:pPr lvl="0" algn="ctr" defTabSz="1866900">
            <a:lnSpc>
              <a:spcPct val="90000"/>
            </a:lnSpc>
            <a:spcBef>
              <a:spcPct val="0"/>
            </a:spcBef>
            <a:spcAft>
              <a:spcPct val="35000"/>
            </a:spcAft>
          </a:pPr>
          <a:r>
            <a:rPr lang="el-GR" sz="4200" kern="1200" dirty="0" smtClean="0"/>
            <a:t>Τροφή</a:t>
          </a:r>
          <a:endParaRPr lang="en-GB" sz="4200" kern="1200" dirty="0"/>
        </a:p>
      </dsp:txBody>
      <dsp:txXfrm rot="10800000">
        <a:off x="2070020" y="0"/>
        <a:ext cx="6162394" cy="919834"/>
      </dsp:txXfrm>
    </dsp:sp>
    <dsp:sp modelId="{3D72BCE6-66B7-40D3-B9A5-3C015BF0A1ED}">
      <dsp:nvSpPr>
        <dsp:cNvPr id="0" name=""/>
        <dsp:cNvSpPr/>
      </dsp:nvSpPr>
      <dsp:spPr>
        <a:xfrm>
          <a:off x="1380145" y="3024"/>
          <a:ext cx="919834" cy="91983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D40F6-07F6-4506-A033-31A89DCCCCF3}">
      <dsp:nvSpPr>
        <dsp:cNvPr id="0" name=""/>
        <dsp:cNvSpPr/>
      </dsp:nvSpPr>
      <dsp:spPr>
        <a:xfrm rot="10800000">
          <a:off x="1840062" y="1197436"/>
          <a:ext cx="6392352" cy="91983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22" tIns="160020" rIns="298704" bIns="160020" numCol="1" spcCol="1270" anchor="ctr" anchorCtr="0">
          <a:noAutofit/>
        </a:bodyPr>
        <a:lstStyle/>
        <a:p>
          <a:pPr lvl="0" algn="ctr" defTabSz="1866900">
            <a:lnSpc>
              <a:spcPct val="90000"/>
            </a:lnSpc>
            <a:spcBef>
              <a:spcPct val="0"/>
            </a:spcBef>
            <a:spcAft>
              <a:spcPct val="35000"/>
            </a:spcAft>
          </a:pPr>
          <a:r>
            <a:rPr lang="el-GR" sz="4200" kern="1200" dirty="0" smtClean="0"/>
            <a:t>Πρώτες ύλες</a:t>
          </a:r>
          <a:endParaRPr lang="en-GB" sz="4200" kern="1200" dirty="0"/>
        </a:p>
      </dsp:txBody>
      <dsp:txXfrm rot="10800000">
        <a:off x="2070020" y="1197436"/>
        <a:ext cx="6162394" cy="919834"/>
      </dsp:txXfrm>
    </dsp:sp>
    <dsp:sp modelId="{6EFF1B98-34CA-427A-A228-2E2F0D695985}">
      <dsp:nvSpPr>
        <dsp:cNvPr id="0" name=""/>
        <dsp:cNvSpPr/>
      </dsp:nvSpPr>
      <dsp:spPr>
        <a:xfrm>
          <a:off x="1380145" y="1197436"/>
          <a:ext cx="919834" cy="91983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29CDE-52B0-41E2-B043-FF4E4FE14A42}">
      <dsp:nvSpPr>
        <dsp:cNvPr id="0" name=""/>
        <dsp:cNvSpPr/>
      </dsp:nvSpPr>
      <dsp:spPr>
        <a:xfrm rot="10800000">
          <a:off x="1840062" y="2391848"/>
          <a:ext cx="6392352" cy="91983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22" tIns="160020" rIns="298704" bIns="160020" numCol="1" spcCol="1270" anchor="ctr" anchorCtr="0">
          <a:noAutofit/>
        </a:bodyPr>
        <a:lstStyle/>
        <a:p>
          <a:pPr lvl="0" algn="ctr" defTabSz="1866900">
            <a:lnSpc>
              <a:spcPct val="90000"/>
            </a:lnSpc>
            <a:spcBef>
              <a:spcPct val="0"/>
            </a:spcBef>
            <a:spcAft>
              <a:spcPct val="35000"/>
            </a:spcAft>
          </a:pPr>
          <a:r>
            <a:rPr lang="el-GR" sz="4200" kern="1200" dirty="0" smtClean="0"/>
            <a:t>Πόσιμο Νερό</a:t>
          </a:r>
          <a:endParaRPr lang="en-GB" sz="4200" kern="1200" dirty="0"/>
        </a:p>
      </dsp:txBody>
      <dsp:txXfrm rot="10800000">
        <a:off x="2070020" y="2391848"/>
        <a:ext cx="6162394" cy="919834"/>
      </dsp:txXfrm>
    </dsp:sp>
    <dsp:sp modelId="{AC4BE149-A7BD-49C6-B302-49C292CF0CE5}">
      <dsp:nvSpPr>
        <dsp:cNvPr id="0" name=""/>
        <dsp:cNvSpPr/>
      </dsp:nvSpPr>
      <dsp:spPr>
        <a:xfrm>
          <a:off x="1380145" y="2391848"/>
          <a:ext cx="919834" cy="919834"/>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397BF0-73F2-4189-8DDB-E9FC50F6AD01}">
      <dsp:nvSpPr>
        <dsp:cNvPr id="0" name=""/>
        <dsp:cNvSpPr/>
      </dsp:nvSpPr>
      <dsp:spPr>
        <a:xfrm rot="10800000">
          <a:off x="1840062" y="3586260"/>
          <a:ext cx="6392352" cy="91983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22" tIns="160020" rIns="298704" bIns="160020" numCol="1" spcCol="1270" anchor="ctr" anchorCtr="0">
          <a:noAutofit/>
        </a:bodyPr>
        <a:lstStyle/>
        <a:p>
          <a:pPr lvl="0" algn="ctr" defTabSz="1866900">
            <a:lnSpc>
              <a:spcPct val="90000"/>
            </a:lnSpc>
            <a:spcBef>
              <a:spcPct val="0"/>
            </a:spcBef>
            <a:spcAft>
              <a:spcPct val="35000"/>
            </a:spcAft>
          </a:pPr>
          <a:r>
            <a:rPr lang="el-GR" sz="4200" kern="1200" dirty="0" smtClean="0"/>
            <a:t>Φαρμακευτικές ουσίες</a:t>
          </a:r>
          <a:endParaRPr lang="en-GB" sz="4200" kern="1200" dirty="0"/>
        </a:p>
      </dsp:txBody>
      <dsp:txXfrm rot="10800000">
        <a:off x="2070020" y="3586260"/>
        <a:ext cx="6162394" cy="919834"/>
      </dsp:txXfrm>
    </dsp:sp>
    <dsp:sp modelId="{E5D206DF-2A51-48E9-83A5-F25F6ABAF861}">
      <dsp:nvSpPr>
        <dsp:cNvPr id="0" name=""/>
        <dsp:cNvSpPr/>
      </dsp:nvSpPr>
      <dsp:spPr>
        <a:xfrm>
          <a:off x="1380145" y="3586260"/>
          <a:ext cx="919834" cy="919834"/>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A8113-23B7-4591-A5A3-5189A2FF2B4F}">
      <dsp:nvSpPr>
        <dsp:cNvPr id="0" name=""/>
        <dsp:cNvSpPr/>
      </dsp:nvSpPr>
      <dsp:spPr>
        <a:xfrm rot="10800000">
          <a:off x="1867533" y="0"/>
          <a:ext cx="6368071" cy="105418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66" tIns="163830" rIns="305816" bIns="163830" numCol="1" spcCol="1270" anchor="ctr" anchorCtr="0">
          <a:noAutofit/>
        </a:bodyPr>
        <a:lstStyle/>
        <a:p>
          <a:pPr lvl="0" algn="ctr" defTabSz="1911350">
            <a:lnSpc>
              <a:spcPct val="90000"/>
            </a:lnSpc>
            <a:spcBef>
              <a:spcPct val="0"/>
            </a:spcBef>
            <a:spcAft>
              <a:spcPct val="35000"/>
            </a:spcAft>
          </a:pPr>
          <a:r>
            <a:rPr lang="el-GR" sz="4300" kern="1200" dirty="0" smtClean="0"/>
            <a:t>Ψυχαγωγία</a:t>
          </a:r>
          <a:endParaRPr lang="en-GB" sz="4300" kern="1200" dirty="0"/>
        </a:p>
      </dsp:txBody>
      <dsp:txXfrm rot="10800000">
        <a:off x="2131079" y="0"/>
        <a:ext cx="6104525" cy="1054183"/>
      </dsp:txXfrm>
    </dsp:sp>
    <dsp:sp modelId="{3D72BCE6-66B7-40D3-B9A5-3C015BF0A1ED}">
      <dsp:nvSpPr>
        <dsp:cNvPr id="0" name=""/>
        <dsp:cNvSpPr/>
      </dsp:nvSpPr>
      <dsp:spPr>
        <a:xfrm>
          <a:off x="1340442" y="1962"/>
          <a:ext cx="1054183" cy="105418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D40F6-07F6-4506-A033-31A89DCCCCF3}">
      <dsp:nvSpPr>
        <dsp:cNvPr id="0" name=""/>
        <dsp:cNvSpPr/>
      </dsp:nvSpPr>
      <dsp:spPr>
        <a:xfrm rot="10800000">
          <a:off x="1867533" y="1367428"/>
          <a:ext cx="6368071" cy="105418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66" tIns="163830" rIns="305816" bIns="163830" numCol="1" spcCol="1270" anchor="ctr" anchorCtr="0">
          <a:noAutofit/>
        </a:bodyPr>
        <a:lstStyle/>
        <a:p>
          <a:pPr lvl="0" algn="ctr" defTabSz="1911350">
            <a:lnSpc>
              <a:spcPct val="90000"/>
            </a:lnSpc>
            <a:spcBef>
              <a:spcPct val="0"/>
            </a:spcBef>
            <a:spcAft>
              <a:spcPct val="35000"/>
            </a:spcAft>
          </a:pPr>
          <a:r>
            <a:rPr lang="el-GR" sz="4300" kern="1200" dirty="0" smtClean="0"/>
            <a:t>Τουρισμός</a:t>
          </a:r>
          <a:endParaRPr lang="en-GB" sz="4300" kern="1200" dirty="0"/>
        </a:p>
      </dsp:txBody>
      <dsp:txXfrm rot="10800000">
        <a:off x="2131079" y="1367428"/>
        <a:ext cx="6104525" cy="1054183"/>
      </dsp:txXfrm>
    </dsp:sp>
    <dsp:sp modelId="{6EFF1B98-34CA-427A-A228-2E2F0D695985}">
      <dsp:nvSpPr>
        <dsp:cNvPr id="0" name=""/>
        <dsp:cNvSpPr/>
      </dsp:nvSpPr>
      <dsp:spPr>
        <a:xfrm>
          <a:off x="1340442" y="1367428"/>
          <a:ext cx="1054183" cy="105418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29CDE-52B0-41E2-B043-FF4E4FE14A42}">
      <dsp:nvSpPr>
        <dsp:cNvPr id="0" name=""/>
        <dsp:cNvSpPr/>
      </dsp:nvSpPr>
      <dsp:spPr>
        <a:xfrm rot="10800000">
          <a:off x="1867533" y="2732893"/>
          <a:ext cx="6368071" cy="105418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66" tIns="163830" rIns="305816" bIns="163830" numCol="1" spcCol="1270" anchor="ctr" anchorCtr="0">
          <a:noAutofit/>
        </a:bodyPr>
        <a:lstStyle/>
        <a:p>
          <a:pPr lvl="0" algn="ctr" defTabSz="1911350">
            <a:lnSpc>
              <a:spcPct val="90000"/>
            </a:lnSpc>
            <a:spcBef>
              <a:spcPct val="0"/>
            </a:spcBef>
            <a:spcAft>
              <a:spcPct val="35000"/>
            </a:spcAft>
          </a:pPr>
          <a:r>
            <a:rPr lang="el-GR" sz="4300" kern="1200" dirty="0" smtClean="0"/>
            <a:t>Καλλιτεχνική έμπνευση</a:t>
          </a:r>
          <a:endParaRPr lang="en-GB" sz="4300" kern="1200" dirty="0"/>
        </a:p>
      </dsp:txBody>
      <dsp:txXfrm rot="10800000">
        <a:off x="2131079" y="2732893"/>
        <a:ext cx="6104525" cy="1054183"/>
      </dsp:txXfrm>
    </dsp:sp>
    <dsp:sp modelId="{AC4BE149-A7BD-49C6-B302-49C292CF0CE5}">
      <dsp:nvSpPr>
        <dsp:cNvPr id="0" name=""/>
        <dsp:cNvSpPr/>
      </dsp:nvSpPr>
      <dsp:spPr>
        <a:xfrm>
          <a:off x="1340442" y="2732893"/>
          <a:ext cx="1054183" cy="105418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A8113-23B7-4591-A5A3-5189A2FF2B4F}">
      <dsp:nvSpPr>
        <dsp:cNvPr id="0" name=""/>
        <dsp:cNvSpPr/>
      </dsp:nvSpPr>
      <dsp:spPr>
        <a:xfrm rot="10800000">
          <a:off x="1840062" y="0"/>
          <a:ext cx="6392352" cy="91983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22" tIns="95250" rIns="177800" bIns="95250" numCol="1" spcCol="1270" anchor="ctr" anchorCtr="0">
          <a:noAutofit/>
        </a:bodyPr>
        <a:lstStyle/>
        <a:p>
          <a:pPr lvl="0" algn="ctr" defTabSz="1111250">
            <a:lnSpc>
              <a:spcPct val="90000"/>
            </a:lnSpc>
            <a:spcBef>
              <a:spcPct val="0"/>
            </a:spcBef>
            <a:spcAft>
              <a:spcPct val="35000"/>
            </a:spcAft>
          </a:pPr>
          <a:r>
            <a:rPr lang="el-GR" sz="2500" kern="1200" dirty="0" smtClean="0"/>
            <a:t>Συγκέντρωση και Αποθήκευση Άνθρακα </a:t>
          </a:r>
          <a:endParaRPr lang="en-GB" sz="2500" kern="1200" dirty="0"/>
        </a:p>
      </dsp:txBody>
      <dsp:txXfrm rot="10800000">
        <a:off x="2070020" y="0"/>
        <a:ext cx="6162394" cy="919834"/>
      </dsp:txXfrm>
    </dsp:sp>
    <dsp:sp modelId="{3D72BCE6-66B7-40D3-B9A5-3C015BF0A1ED}">
      <dsp:nvSpPr>
        <dsp:cNvPr id="0" name=""/>
        <dsp:cNvSpPr/>
      </dsp:nvSpPr>
      <dsp:spPr>
        <a:xfrm>
          <a:off x="1380145" y="3024"/>
          <a:ext cx="919834" cy="91983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D40F6-07F6-4506-A033-31A89DCCCCF3}">
      <dsp:nvSpPr>
        <dsp:cNvPr id="0" name=""/>
        <dsp:cNvSpPr/>
      </dsp:nvSpPr>
      <dsp:spPr>
        <a:xfrm rot="10800000">
          <a:off x="1840062" y="1197436"/>
          <a:ext cx="6392352" cy="91983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22" tIns="95250" rIns="177800" bIns="95250" numCol="1" spcCol="1270" anchor="ctr" anchorCtr="0">
          <a:noAutofit/>
        </a:bodyPr>
        <a:lstStyle/>
        <a:p>
          <a:pPr lvl="0" algn="ctr" defTabSz="1111250">
            <a:lnSpc>
              <a:spcPct val="90000"/>
            </a:lnSpc>
            <a:spcBef>
              <a:spcPct val="0"/>
            </a:spcBef>
            <a:spcAft>
              <a:spcPct val="35000"/>
            </a:spcAft>
          </a:pPr>
          <a:r>
            <a:rPr lang="el-GR" sz="2500" kern="1200" dirty="0" smtClean="0"/>
            <a:t>Προστασία από Διάβρωση</a:t>
          </a:r>
          <a:endParaRPr lang="en-GB" sz="2500" kern="1200" dirty="0"/>
        </a:p>
      </dsp:txBody>
      <dsp:txXfrm rot="10800000">
        <a:off x="2070020" y="1197436"/>
        <a:ext cx="6162394" cy="919834"/>
      </dsp:txXfrm>
    </dsp:sp>
    <dsp:sp modelId="{6EFF1B98-34CA-427A-A228-2E2F0D695985}">
      <dsp:nvSpPr>
        <dsp:cNvPr id="0" name=""/>
        <dsp:cNvSpPr/>
      </dsp:nvSpPr>
      <dsp:spPr>
        <a:xfrm>
          <a:off x="1380145" y="1197436"/>
          <a:ext cx="919834" cy="91983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29CDE-52B0-41E2-B043-FF4E4FE14A42}">
      <dsp:nvSpPr>
        <dsp:cNvPr id="0" name=""/>
        <dsp:cNvSpPr/>
      </dsp:nvSpPr>
      <dsp:spPr>
        <a:xfrm rot="10800000">
          <a:off x="1840062" y="2391848"/>
          <a:ext cx="6392352" cy="91983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22" tIns="95250" rIns="177800" bIns="95250" numCol="1" spcCol="1270" anchor="ctr" anchorCtr="0">
          <a:noAutofit/>
        </a:bodyPr>
        <a:lstStyle/>
        <a:p>
          <a:pPr lvl="0" algn="ctr" defTabSz="1111250">
            <a:lnSpc>
              <a:spcPct val="90000"/>
            </a:lnSpc>
            <a:spcBef>
              <a:spcPct val="0"/>
            </a:spcBef>
            <a:spcAft>
              <a:spcPct val="35000"/>
            </a:spcAft>
          </a:pPr>
          <a:r>
            <a:rPr lang="el-GR" sz="2500" kern="1200" dirty="0" smtClean="0"/>
            <a:t>Επικονίαση</a:t>
          </a:r>
          <a:endParaRPr lang="en-GB" sz="2500" kern="1200" dirty="0"/>
        </a:p>
      </dsp:txBody>
      <dsp:txXfrm rot="10800000">
        <a:off x="2070020" y="2391848"/>
        <a:ext cx="6162394" cy="919834"/>
      </dsp:txXfrm>
    </dsp:sp>
    <dsp:sp modelId="{AC4BE149-A7BD-49C6-B302-49C292CF0CE5}">
      <dsp:nvSpPr>
        <dsp:cNvPr id="0" name=""/>
        <dsp:cNvSpPr/>
      </dsp:nvSpPr>
      <dsp:spPr>
        <a:xfrm>
          <a:off x="1380145" y="2391848"/>
          <a:ext cx="919834" cy="919834"/>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397BF0-73F2-4189-8DDB-E9FC50F6AD01}">
      <dsp:nvSpPr>
        <dsp:cNvPr id="0" name=""/>
        <dsp:cNvSpPr/>
      </dsp:nvSpPr>
      <dsp:spPr>
        <a:xfrm rot="10800000">
          <a:off x="1840062" y="3586260"/>
          <a:ext cx="6392352" cy="919834"/>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22" tIns="95250" rIns="177800" bIns="95250" numCol="1" spcCol="1270" anchor="ctr" anchorCtr="0">
          <a:noAutofit/>
        </a:bodyPr>
        <a:lstStyle/>
        <a:p>
          <a:pPr lvl="0" algn="ctr" defTabSz="1111250">
            <a:lnSpc>
              <a:spcPct val="90000"/>
            </a:lnSpc>
            <a:spcBef>
              <a:spcPct val="0"/>
            </a:spcBef>
            <a:spcAft>
              <a:spcPct val="35000"/>
            </a:spcAft>
          </a:pPr>
          <a:r>
            <a:rPr lang="el-GR" sz="2500" kern="1200" dirty="0" smtClean="0"/>
            <a:t>Προστασία από ακραία καιρικά φαινόμενα</a:t>
          </a:r>
          <a:endParaRPr lang="en-GB" sz="2500" kern="1200" dirty="0"/>
        </a:p>
      </dsp:txBody>
      <dsp:txXfrm rot="10800000">
        <a:off x="2070020" y="3586260"/>
        <a:ext cx="6162394" cy="919834"/>
      </dsp:txXfrm>
    </dsp:sp>
    <dsp:sp modelId="{E5D206DF-2A51-48E9-83A5-F25F6ABAF861}">
      <dsp:nvSpPr>
        <dsp:cNvPr id="0" name=""/>
        <dsp:cNvSpPr/>
      </dsp:nvSpPr>
      <dsp:spPr>
        <a:xfrm>
          <a:off x="1380145" y="3586260"/>
          <a:ext cx="919834" cy="919834"/>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A8113-23B7-4591-A5A3-5189A2FF2B4F}">
      <dsp:nvSpPr>
        <dsp:cNvPr id="0" name=""/>
        <dsp:cNvSpPr/>
      </dsp:nvSpPr>
      <dsp:spPr>
        <a:xfrm rot="10800000">
          <a:off x="1769731" y="0"/>
          <a:ext cx="5674072" cy="1362190"/>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688" tIns="144780" rIns="270256" bIns="144780" numCol="1" spcCol="1270" anchor="ctr" anchorCtr="0">
          <a:noAutofit/>
        </a:bodyPr>
        <a:lstStyle/>
        <a:p>
          <a:pPr lvl="0" algn="ctr" defTabSz="1689100">
            <a:lnSpc>
              <a:spcPct val="90000"/>
            </a:lnSpc>
            <a:spcBef>
              <a:spcPct val="0"/>
            </a:spcBef>
            <a:spcAft>
              <a:spcPct val="35000"/>
            </a:spcAft>
          </a:pPr>
          <a:r>
            <a:rPr lang="el-GR" sz="3800" kern="1200" dirty="0" smtClean="0"/>
            <a:t>Παροχή Ενδιαιτήματος</a:t>
          </a:r>
          <a:endParaRPr lang="en-GB" sz="3800" kern="1200" dirty="0"/>
        </a:p>
      </dsp:txBody>
      <dsp:txXfrm rot="10800000">
        <a:off x="2110278" y="0"/>
        <a:ext cx="5333525" cy="1362190"/>
      </dsp:txXfrm>
    </dsp:sp>
    <dsp:sp modelId="{3D72BCE6-66B7-40D3-B9A5-3C015BF0A1ED}">
      <dsp:nvSpPr>
        <dsp:cNvPr id="0" name=""/>
        <dsp:cNvSpPr/>
      </dsp:nvSpPr>
      <dsp:spPr>
        <a:xfrm>
          <a:off x="1088636" y="1531"/>
          <a:ext cx="1362190" cy="136219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D40F6-07F6-4506-A033-31A89DCCCCF3}">
      <dsp:nvSpPr>
        <dsp:cNvPr id="0" name=""/>
        <dsp:cNvSpPr/>
      </dsp:nvSpPr>
      <dsp:spPr>
        <a:xfrm rot="10800000">
          <a:off x="1769731" y="1732622"/>
          <a:ext cx="5674072" cy="1362190"/>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688" tIns="144780" rIns="270256" bIns="144780" numCol="1" spcCol="1270" anchor="ctr" anchorCtr="0">
          <a:noAutofit/>
        </a:bodyPr>
        <a:lstStyle/>
        <a:p>
          <a:pPr lvl="0" algn="ctr" defTabSz="1689100">
            <a:lnSpc>
              <a:spcPct val="90000"/>
            </a:lnSpc>
            <a:spcBef>
              <a:spcPct val="0"/>
            </a:spcBef>
            <a:spcAft>
              <a:spcPct val="35000"/>
            </a:spcAft>
          </a:pPr>
          <a:r>
            <a:rPr lang="el-GR" sz="3800" kern="1200" dirty="0" smtClean="0"/>
            <a:t>Διατήρηση Κύκλου Ζωής </a:t>
          </a:r>
          <a:endParaRPr lang="en-GB" sz="3800" kern="1200" dirty="0"/>
        </a:p>
      </dsp:txBody>
      <dsp:txXfrm rot="10800000">
        <a:off x="2110278" y="1732622"/>
        <a:ext cx="5333525" cy="1362190"/>
      </dsp:txXfrm>
    </dsp:sp>
    <dsp:sp modelId="{6EFF1B98-34CA-427A-A228-2E2F0D695985}">
      <dsp:nvSpPr>
        <dsp:cNvPr id="0" name=""/>
        <dsp:cNvSpPr/>
      </dsp:nvSpPr>
      <dsp:spPr>
        <a:xfrm>
          <a:off x="1088636" y="1732622"/>
          <a:ext cx="1362190" cy="136219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0D99E-9252-4F50-9E2C-A78F87ED5AA5}">
      <dsp:nvSpPr>
        <dsp:cNvPr id="0" name=""/>
        <dsp:cNvSpPr/>
      </dsp:nvSpPr>
      <dsp:spPr>
        <a:xfrm>
          <a:off x="179523" y="2232258"/>
          <a:ext cx="3067921" cy="18407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l-GR" sz="5300" kern="1200" dirty="0" smtClean="0"/>
            <a:t>Παράκτια</a:t>
          </a:r>
          <a:endParaRPr lang="en-GB" sz="5300" kern="1200" dirty="0"/>
        </a:p>
      </dsp:txBody>
      <dsp:txXfrm>
        <a:off x="179523" y="2232258"/>
        <a:ext cx="3067921" cy="1840752"/>
      </dsp:txXfrm>
    </dsp:sp>
    <dsp:sp modelId="{3C729B03-7D0E-4776-BA4C-E35055AC35A6}">
      <dsp:nvSpPr>
        <dsp:cNvPr id="0" name=""/>
        <dsp:cNvSpPr/>
      </dsp:nvSpPr>
      <dsp:spPr>
        <a:xfrm>
          <a:off x="3347858" y="310107"/>
          <a:ext cx="3067921" cy="1840752"/>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l-GR" sz="5300" kern="1200" dirty="0" smtClean="0"/>
            <a:t>Ορεινά</a:t>
          </a:r>
          <a:endParaRPr lang="en-GB" sz="5300" kern="1200" dirty="0"/>
        </a:p>
      </dsp:txBody>
      <dsp:txXfrm>
        <a:off x="3347858" y="310107"/>
        <a:ext cx="3067921" cy="1840752"/>
      </dsp:txXfrm>
    </dsp:sp>
    <dsp:sp modelId="{31D63F0C-D345-4571-9F10-207BCE155880}">
      <dsp:nvSpPr>
        <dsp:cNvPr id="0" name=""/>
        <dsp:cNvSpPr/>
      </dsp:nvSpPr>
      <dsp:spPr>
        <a:xfrm>
          <a:off x="179523" y="288030"/>
          <a:ext cx="3067921" cy="1840752"/>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l-GR" sz="5300" kern="1200" dirty="0" smtClean="0"/>
            <a:t>Αγροτικά</a:t>
          </a:r>
          <a:endParaRPr lang="en-GB" sz="5300" kern="1200" dirty="0"/>
        </a:p>
      </dsp:txBody>
      <dsp:txXfrm>
        <a:off x="179523" y="288030"/>
        <a:ext cx="3067921" cy="18407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09973-9794-4824-BFC2-6A264C4977E7}">
      <dsp:nvSpPr>
        <dsp:cNvPr id="0" name=""/>
        <dsp:cNvSpPr/>
      </dsp:nvSpPr>
      <dsp:spPr>
        <a:xfrm>
          <a:off x="0" y="322581"/>
          <a:ext cx="8229599" cy="1029600"/>
        </a:xfrm>
        <a:prstGeom prst="roundRect">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endParaRPr lang="en-GB" sz="4300" kern="1200" dirty="0"/>
        </a:p>
      </dsp:txBody>
      <dsp:txXfrm>
        <a:off x="50261" y="372842"/>
        <a:ext cx="8129077" cy="929078"/>
      </dsp:txXfrm>
    </dsp:sp>
    <dsp:sp modelId="{33EBBFC2-856C-43C8-BFDC-172FD0A7B612}">
      <dsp:nvSpPr>
        <dsp:cNvPr id="0" name=""/>
        <dsp:cNvSpPr/>
      </dsp:nvSpPr>
      <dsp:spPr>
        <a:xfrm>
          <a:off x="0" y="1352181"/>
          <a:ext cx="8229599"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54610" rIns="305816" bIns="54610" numCol="1" spcCol="1270" anchor="t" anchorCtr="0">
          <a:noAutofit/>
        </a:bodyPr>
        <a:lstStyle/>
        <a:p>
          <a:pPr marL="285750" lvl="1" indent="-285750" algn="l" defTabSz="1511300">
            <a:lnSpc>
              <a:spcPct val="90000"/>
            </a:lnSpc>
            <a:spcBef>
              <a:spcPct val="0"/>
            </a:spcBef>
            <a:spcAft>
              <a:spcPct val="20000"/>
            </a:spcAft>
            <a:buChar char="••"/>
          </a:pPr>
          <a:endParaRPr lang="en-GB" sz="3400" kern="1200" dirty="0"/>
        </a:p>
      </dsp:txBody>
      <dsp:txXfrm>
        <a:off x="0" y="1352181"/>
        <a:ext cx="8229599" cy="910800"/>
      </dsp:txXfrm>
    </dsp:sp>
    <dsp:sp modelId="{0C223438-8038-496A-9C49-A050472F08CE}">
      <dsp:nvSpPr>
        <dsp:cNvPr id="0" name=""/>
        <dsp:cNvSpPr/>
      </dsp:nvSpPr>
      <dsp:spPr>
        <a:xfrm>
          <a:off x="0" y="2262981"/>
          <a:ext cx="8229599" cy="1029600"/>
        </a:xfrm>
        <a:prstGeom prst="roundRect">
          <a:avLst/>
        </a:prstGeom>
        <a:solidFill>
          <a:schemeClr val="accent6">
            <a:shade val="80000"/>
            <a:hueOff val="-381692"/>
            <a:satOff val="17009"/>
            <a:lumOff val="237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endParaRPr lang="en-GB" sz="4300" kern="1200" dirty="0"/>
        </a:p>
      </dsp:txBody>
      <dsp:txXfrm>
        <a:off x="50261" y="2313242"/>
        <a:ext cx="8129077" cy="929078"/>
      </dsp:txXfrm>
    </dsp:sp>
    <dsp:sp modelId="{ED088649-E48F-459A-A17C-B00DB5D553B6}">
      <dsp:nvSpPr>
        <dsp:cNvPr id="0" name=""/>
        <dsp:cNvSpPr/>
      </dsp:nvSpPr>
      <dsp:spPr>
        <a:xfrm>
          <a:off x="0" y="3292581"/>
          <a:ext cx="8229599"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54610" rIns="305816" bIns="54610" numCol="1" spcCol="1270" anchor="t" anchorCtr="0">
          <a:noAutofit/>
        </a:bodyPr>
        <a:lstStyle/>
        <a:p>
          <a:pPr marL="285750" lvl="1" indent="-285750" algn="l" defTabSz="1511300">
            <a:lnSpc>
              <a:spcPct val="90000"/>
            </a:lnSpc>
            <a:spcBef>
              <a:spcPct val="0"/>
            </a:spcBef>
            <a:spcAft>
              <a:spcPct val="20000"/>
            </a:spcAft>
            <a:buChar char="••"/>
          </a:pPr>
          <a:endParaRPr lang="en-GB" sz="3400" kern="1200" dirty="0"/>
        </a:p>
      </dsp:txBody>
      <dsp:txXfrm>
        <a:off x="0" y="3292581"/>
        <a:ext cx="8229599" cy="910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09973-9794-4824-BFC2-6A264C4977E7}">
      <dsp:nvSpPr>
        <dsp:cNvPr id="0" name=""/>
        <dsp:cNvSpPr/>
      </dsp:nvSpPr>
      <dsp:spPr>
        <a:xfrm>
          <a:off x="0" y="322581"/>
          <a:ext cx="8229599" cy="1029600"/>
        </a:xfrm>
        <a:prstGeom prst="roundRect">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endParaRPr lang="en-GB" sz="4300" kern="1200" dirty="0"/>
        </a:p>
      </dsp:txBody>
      <dsp:txXfrm>
        <a:off x="50261" y="372842"/>
        <a:ext cx="8129077" cy="929078"/>
      </dsp:txXfrm>
    </dsp:sp>
    <dsp:sp modelId="{33EBBFC2-856C-43C8-BFDC-172FD0A7B612}">
      <dsp:nvSpPr>
        <dsp:cNvPr id="0" name=""/>
        <dsp:cNvSpPr/>
      </dsp:nvSpPr>
      <dsp:spPr>
        <a:xfrm>
          <a:off x="0" y="1352181"/>
          <a:ext cx="8229599"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54610" rIns="305816" bIns="54610" numCol="1" spcCol="1270" anchor="t" anchorCtr="0">
          <a:noAutofit/>
        </a:bodyPr>
        <a:lstStyle/>
        <a:p>
          <a:pPr marL="285750" lvl="1" indent="-285750" algn="l" defTabSz="1511300">
            <a:lnSpc>
              <a:spcPct val="90000"/>
            </a:lnSpc>
            <a:spcBef>
              <a:spcPct val="0"/>
            </a:spcBef>
            <a:spcAft>
              <a:spcPct val="20000"/>
            </a:spcAft>
            <a:buChar char="••"/>
          </a:pPr>
          <a:endParaRPr lang="en-GB" sz="3400" kern="1200" dirty="0"/>
        </a:p>
      </dsp:txBody>
      <dsp:txXfrm>
        <a:off x="0" y="1352181"/>
        <a:ext cx="8229599" cy="910800"/>
      </dsp:txXfrm>
    </dsp:sp>
    <dsp:sp modelId="{0C223438-8038-496A-9C49-A050472F08CE}">
      <dsp:nvSpPr>
        <dsp:cNvPr id="0" name=""/>
        <dsp:cNvSpPr/>
      </dsp:nvSpPr>
      <dsp:spPr>
        <a:xfrm>
          <a:off x="0" y="2262981"/>
          <a:ext cx="8229599" cy="1029600"/>
        </a:xfrm>
        <a:prstGeom prst="roundRect">
          <a:avLst/>
        </a:prstGeom>
        <a:solidFill>
          <a:schemeClr val="accent6">
            <a:shade val="80000"/>
            <a:hueOff val="-381692"/>
            <a:satOff val="17009"/>
            <a:lumOff val="237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endParaRPr lang="en-GB" sz="4300" kern="1200" dirty="0"/>
        </a:p>
      </dsp:txBody>
      <dsp:txXfrm>
        <a:off x="50261" y="2313242"/>
        <a:ext cx="8129077" cy="929078"/>
      </dsp:txXfrm>
    </dsp:sp>
    <dsp:sp modelId="{ED088649-E48F-459A-A17C-B00DB5D553B6}">
      <dsp:nvSpPr>
        <dsp:cNvPr id="0" name=""/>
        <dsp:cNvSpPr/>
      </dsp:nvSpPr>
      <dsp:spPr>
        <a:xfrm>
          <a:off x="0" y="3292581"/>
          <a:ext cx="8229599"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54610" rIns="305816" bIns="54610" numCol="1" spcCol="1270" anchor="t" anchorCtr="0">
          <a:noAutofit/>
        </a:bodyPr>
        <a:lstStyle/>
        <a:p>
          <a:pPr marL="285750" lvl="1" indent="-285750" algn="l" defTabSz="1511300">
            <a:lnSpc>
              <a:spcPct val="90000"/>
            </a:lnSpc>
            <a:spcBef>
              <a:spcPct val="0"/>
            </a:spcBef>
            <a:spcAft>
              <a:spcPct val="20000"/>
            </a:spcAft>
            <a:buChar char="••"/>
          </a:pPr>
          <a:endParaRPr lang="en-GB" sz="3400" kern="1200" dirty="0"/>
        </a:p>
      </dsp:txBody>
      <dsp:txXfrm>
        <a:off x="0" y="3292581"/>
        <a:ext cx="8229599" cy="9108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A15728-C8C1-4957-9EFD-6421F7EDF55D}" type="datetimeFigureOut">
              <a:rPr lang="en-GB" smtClean="0"/>
              <a:pPr/>
              <a:t>17/02/2017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7D660D-DE67-4A03-AA63-43C4DA73DA74}" type="slidenum">
              <a:rPr lang="en-GB" smtClean="0"/>
              <a:pPr/>
              <a:t>‹#›</a:t>
            </a:fld>
            <a:endParaRPr lang="en-GB"/>
          </a:p>
        </p:txBody>
      </p:sp>
    </p:spTree>
    <p:extLst>
      <p:ext uri="{BB962C8B-B14F-4D97-AF65-F5344CB8AC3E}">
        <p14:creationId xmlns:p14="http://schemas.microsoft.com/office/powerpoint/2010/main" val="3166955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a:t>
            </a:fld>
            <a:endParaRPr lang="en-GB"/>
          </a:p>
        </p:txBody>
      </p:sp>
    </p:spTree>
    <p:extLst>
      <p:ext uri="{BB962C8B-B14F-4D97-AF65-F5344CB8AC3E}">
        <p14:creationId xmlns:p14="http://schemas.microsoft.com/office/powerpoint/2010/main" val="420187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Παροχή ενδιαιτήματος – Τα ενδιαιτήματα παρέχουν τα απαραίτητα στοιχεία που ένας</a:t>
            </a:r>
            <a:r>
              <a:rPr lang="el-GR" baseline="0" dirty="0" smtClean="0"/>
              <a:t> οργανισμός χρειάζεται για να αναπτυχθεί, Το κάθε οικοσύστημα παρέχει διαφορετικό ενδιαίτημα που είναι το κατάλληλο για την ανάπτυξη του κάθε οργανισμού, </a:t>
            </a:r>
            <a:r>
              <a:rPr lang="en-GB" sz="1200" b="0" i="0" kern="1200" dirty="0" smtClean="0">
                <a:solidFill>
                  <a:schemeClr val="tx1"/>
                </a:solidFill>
                <a:latin typeface="+mn-lt"/>
                <a:ea typeface="+mn-ea"/>
                <a:cs typeface="+mn-cs"/>
              </a:rPr>
              <a:t> Migratory species including birds, fish, mammals and insects all depend upon different ecosystems during their movements.</a:t>
            </a:r>
            <a:endParaRPr lang="el-GR" dirty="0" smtClean="0"/>
          </a:p>
          <a:p>
            <a:r>
              <a:rPr lang="el-GR" dirty="0" smtClean="0"/>
              <a:t>Ενδιαίτημα - </a:t>
            </a:r>
            <a:r>
              <a:rPr lang="el-GR" sz="1200" b="0" i="0" kern="1200" dirty="0" smtClean="0">
                <a:solidFill>
                  <a:schemeClr val="tx1"/>
                </a:solidFill>
                <a:latin typeface="+mn-lt"/>
                <a:ea typeface="+mn-ea"/>
                <a:cs typeface="+mn-cs"/>
              </a:rPr>
              <a:t>το φυσικό περιβάλλον στο οποίο ζει και αναπαράγεται ένα είδος, ένας πληθυσμός ή μια βιοκοινότητα</a:t>
            </a:r>
          </a:p>
          <a:p>
            <a:r>
              <a:rPr lang="el-GR" sz="1200" b="0" i="0" kern="1200" dirty="0" smtClean="0">
                <a:solidFill>
                  <a:schemeClr val="tx1"/>
                </a:solidFill>
                <a:latin typeface="+mn-lt"/>
                <a:ea typeface="+mn-ea"/>
                <a:cs typeface="+mn-cs"/>
              </a:rPr>
              <a:t>Διατήρηση του κύκλου</a:t>
            </a:r>
            <a:r>
              <a:rPr lang="el-GR" sz="1200" b="0" i="0" kern="1200" baseline="0" dirty="0" smtClean="0">
                <a:solidFill>
                  <a:schemeClr val="tx1"/>
                </a:solidFill>
                <a:latin typeface="+mn-lt"/>
                <a:ea typeface="+mn-ea"/>
                <a:cs typeface="+mn-cs"/>
              </a:rPr>
              <a:t> ζωής - </a:t>
            </a:r>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10</a:t>
            </a:fld>
            <a:endParaRPr lang="en-GB"/>
          </a:p>
        </p:txBody>
      </p:sp>
    </p:spTree>
    <p:extLst>
      <p:ext uri="{BB962C8B-B14F-4D97-AF65-F5344CB8AC3E}">
        <p14:creationId xmlns:p14="http://schemas.microsoft.com/office/powerpoint/2010/main" val="3727849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Είναι</a:t>
            </a:r>
            <a:r>
              <a:rPr lang="el-GR" baseline="0" dirty="0" smtClean="0"/>
              <a:t> σημαντικό και για εμάς τους ίδιους, να προστατεύουμε τη φύση.</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 </a:t>
            </a:r>
            <a:r>
              <a:rPr lang="el-GR" dirty="0" smtClean="0"/>
              <a:t>Πως μπορούμε</a:t>
            </a:r>
            <a:r>
              <a:rPr lang="el-GR" baseline="0" dirty="0" smtClean="0"/>
              <a:t> λοιπόν να προστατεύσουμε το περιβάλλον το οποίο μας προσφέρει όλα αυτά τα αγαθά? Οι περιοχές </a:t>
            </a:r>
            <a:r>
              <a:rPr lang="en-GB" baseline="0" dirty="0" err="1" smtClean="0"/>
              <a:t>Natura</a:t>
            </a:r>
            <a:r>
              <a:rPr lang="en-GB" baseline="0" dirty="0" smtClean="0"/>
              <a:t> 2000 </a:t>
            </a:r>
            <a:r>
              <a:rPr lang="el-GR" baseline="0" dirty="0" smtClean="0"/>
              <a:t>έχουν ακριβώς αυτόν τον σκοπό. </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Το δίκτυο </a:t>
            </a:r>
            <a:r>
              <a:rPr lang="en-GB" baseline="0" dirty="0" err="1" smtClean="0"/>
              <a:t>Natura</a:t>
            </a:r>
            <a:r>
              <a:rPr lang="en-GB" baseline="0" dirty="0" smtClean="0"/>
              <a:t> </a:t>
            </a:r>
            <a:r>
              <a:rPr lang="el-GR" baseline="0" dirty="0" smtClean="0"/>
              <a:t>είναι το βασικό πλαίσιο προστασίας της βιοποικιλότητας στην Ευρωπαϊκή </a:t>
            </a:r>
            <a:r>
              <a:rPr lang="el-GR" baseline="0" dirty="0" err="1" smtClean="0"/>
              <a:t>Ενωση</a:t>
            </a:r>
            <a:r>
              <a:rPr lang="el-GR" baseline="0" dirty="0" smtClean="0"/>
              <a:t>. Στόχος είναι η διατήρηση των φυσικών </a:t>
            </a:r>
            <a:r>
              <a:rPr lang="el-GR" baseline="0" dirty="0" err="1" smtClean="0"/>
              <a:t>οικοτόπων</a:t>
            </a:r>
            <a:r>
              <a:rPr lang="el-GR" baseline="0" dirty="0" smtClean="0"/>
              <a:t> καθώς και της άγριας πανίδας και χλωρίδας, αλλά και η διατήρηση των άγριων πτηνών.    </a:t>
            </a:r>
            <a:endParaRPr lang="en-GB" dirty="0" smtClean="0"/>
          </a:p>
          <a:p>
            <a:endParaRPr lang="en-GB" dirty="0" smtClean="0"/>
          </a:p>
          <a:p>
            <a:r>
              <a:rPr lang="el-GR" dirty="0" smtClean="0"/>
              <a:t>Πολλοί όμως</a:t>
            </a:r>
            <a:r>
              <a:rPr lang="el-GR" baseline="0" dirty="0" smtClean="0"/>
              <a:t> πιστεύουν ότι οι προστατευόμενες περιοχές είναι </a:t>
            </a:r>
            <a:r>
              <a:rPr lang="en-US" baseline="0" dirty="0" smtClean="0"/>
              <a:t>danger zone!!!!!! </a:t>
            </a:r>
            <a:r>
              <a:rPr lang="el-GR" baseline="0" dirty="0" smtClean="0"/>
              <a:t>Είναι αλήθεια αυτό? </a:t>
            </a:r>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11</a:t>
            </a:fld>
            <a:endParaRPr lang="en-GB"/>
          </a:p>
        </p:txBody>
      </p:sp>
    </p:spTree>
    <p:extLst>
      <p:ext uri="{BB962C8B-B14F-4D97-AF65-F5344CB8AC3E}">
        <p14:creationId xmlns:p14="http://schemas.microsoft.com/office/powerpoint/2010/main" val="506658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12</a:t>
            </a:fld>
            <a:endParaRPr lang="en-GB"/>
          </a:p>
        </p:txBody>
      </p:sp>
    </p:spTree>
    <p:extLst>
      <p:ext uri="{BB962C8B-B14F-4D97-AF65-F5344CB8AC3E}">
        <p14:creationId xmlns:p14="http://schemas.microsoft.com/office/powerpoint/2010/main" val="410028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Οι</a:t>
            </a:r>
            <a:r>
              <a:rPr lang="el-GR" baseline="0" dirty="0" smtClean="0"/>
              <a:t> κάτοικοι όμως αυτών των περιοχών τι </a:t>
            </a:r>
            <a:r>
              <a:rPr lang="el-GR" baseline="0" dirty="0" err="1" smtClean="0"/>
              <a:t>λενε</a:t>
            </a:r>
            <a:r>
              <a:rPr lang="el-GR" baseline="0" dirty="0" smtClean="0"/>
              <a:t>? </a:t>
            </a:r>
          </a:p>
          <a:p>
            <a:endParaRPr lang="el-GR" baseline="0" dirty="0" smtClean="0"/>
          </a:p>
          <a:p>
            <a:r>
              <a:rPr lang="el-GR" baseline="0" dirty="0" smtClean="0"/>
              <a:t>Κάναμε μελέτη από την οποία είδαμε ότι: </a:t>
            </a:r>
          </a:p>
          <a:p>
            <a:endParaRPr lang="en-US"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13</a:t>
            </a:fld>
            <a:endParaRPr lang="en-GB"/>
          </a:p>
        </p:txBody>
      </p:sp>
    </p:spTree>
    <p:extLst>
      <p:ext uri="{BB962C8B-B14F-4D97-AF65-F5344CB8AC3E}">
        <p14:creationId xmlns:p14="http://schemas.microsoft.com/office/powerpoint/2010/main" val="217625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14</a:t>
            </a:fld>
            <a:endParaRPr lang="en-GB"/>
          </a:p>
        </p:txBody>
      </p:sp>
    </p:spTree>
    <p:extLst>
      <p:ext uri="{BB962C8B-B14F-4D97-AF65-F5344CB8AC3E}">
        <p14:creationId xmlns:p14="http://schemas.microsoft.com/office/powerpoint/2010/main" val="2113762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err="1" smtClean="0"/>
              <a:t>Όικονομικά</a:t>
            </a:r>
            <a:r>
              <a:rPr lang="el-GR" baseline="0" dirty="0" smtClean="0"/>
              <a:t> οφέλη, δεν έχουμε όμως μόνο από άμεσες πηγές ΄..όπως τα αλιεύματα  </a:t>
            </a:r>
            <a:r>
              <a:rPr lang="el-GR" baseline="0" dirty="0" err="1" smtClean="0"/>
              <a:t>κτλπ</a:t>
            </a:r>
            <a:r>
              <a:rPr lang="el-GR" baseline="0" dirty="0" smtClean="0"/>
              <a:t>..υπάρχουν και οικοσυστήματα/είδη που παίζουν καταλυτικό ρόλο στην ευημερία ενός συγκεκριμένου κλάδου και μπορεί να μη τα γνωρίζουμε </a:t>
            </a:r>
            <a:r>
              <a:rPr lang="el-GR" baseline="0" dirty="0" err="1" smtClean="0"/>
              <a:t>καν..όπως</a:t>
            </a:r>
            <a:r>
              <a:rPr lang="el-GR" baseline="0" dirty="0" smtClean="0"/>
              <a:t> τα δάση </a:t>
            </a:r>
            <a:r>
              <a:rPr lang="el-GR" baseline="0" dirty="0" err="1" smtClean="0"/>
              <a:t>ποσειδωνιών</a:t>
            </a:r>
            <a:r>
              <a:rPr lang="el-GR" baseline="0" dirty="0" smtClean="0"/>
              <a:t> </a:t>
            </a:r>
            <a:endParaRPr lang="el-GR" dirty="0" smtClean="0"/>
          </a:p>
          <a:p>
            <a:endParaRPr lang="el-GR" dirty="0" smtClean="0"/>
          </a:p>
          <a:p>
            <a:r>
              <a:rPr lang="el-GR" dirty="0" err="1" smtClean="0"/>
              <a:t>Ποσιδωνίες</a:t>
            </a:r>
            <a:r>
              <a:rPr lang="el-GR" dirty="0" smtClean="0"/>
              <a:t>, Αυτά τα θαλάσσια </a:t>
            </a:r>
            <a:r>
              <a:rPr lang="el-GR" dirty="0" err="1" smtClean="0"/>
              <a:t>Μεοσγειακά</a:t>
            </a:r>
            <a:r>
              <a:rPr lang="el-GR" baseline="0" dirty="0" smtClean="0"/>
              <a:t> </a:t>
            </a:r>
            <a:r>
              <a:rPr lang="el-GR" dirty="0" smtClean="0"/>
              <a:t>ενδημικά φυτά που βρίσκονται μόνο στη Μεσόγειο και πουθενά αλλού,</a:t>
            </a:r>
            <a:r>
              <a:rPr lang="el-GR" baseline="0" dirty="0" smtClean="0"/>
              <a:t> δηλαδή  τα υποθαλάσσια δάση των </a:t>
            </a:r>
            <a:r>
              <a:rPr lang="el-GR" baseline="0" dirty="0" err="1" smtClean="0"/>
              <a:t>ποσιδονιών</a:t>
            </a:r>
            <a:r>
              <a:rPr lang="el-GR" baseline="0" dirty="0" smtClean="0"/>
              <a:t> τα οποία </a:t>
            </a:r>
            <a:r>
              <a:rPr lang="el-GR" baseline="0" dirty="0" err="1" smtClean="0"/>
              <a:t>βρίκονται</a:t>
            </a:r>
            <a:r>
              <a:rPr lang="el-GR" baseline="0" dirty="0" smtClean="0"/>
              <a:t> στις παράκτιες περιοχές </a:t>
            </a:r>
            <a:r>
              <a:rPr lang="en-GB" baseline="0" dirty="0" err="1" smtClean="0"/>
              <a:t>Natura</a:t>
            </a:r>
            <a:r>
              <a:rPr lang="el-GR" baseline="0" dirty="0" smtClean="0"/>
              <a:t>, παρέχουν το ενδιαίτημα , δηλαδή τη βάση πάνω στην οποία ζουν </a:t>
            </a:r>
            <a:r>
              <a:rPr lang="el-GR" baseline="0" dirty="0" err="1" smtClean="0"/>
              <a:t>πολλόί</a:t>
            </a:r>
            <a:r>
              <a:rPr lang="el-GR" baseline="0" dirty="0" smtClean="0"/>
              <a:t> θαλάσσιοι </a:t>
            </a:r>
            <a:r>
              <a:rPr lang="el-GR" baseline="0" dirty="0" err="1" smtClean="0"/>
              <a:t>οργανιμοί</a:t>
            </a:r>
            <a:r>
              <a:rPr lang="el-GR"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Η μείωση των λιβαδιών </a:t>
            </a:r>
            <a:r>
              <a:rPr lang="el-GR" sz="1200" kern="1200" dirty="0" err="1" smtClean="0">
                <a:solidFill>
                  <a:schemeClr val="tx1"/>
                </a:solidFill>
                <a:latin typeface="+mn-lt"/>
                <a:ea typeface="+mn-ea"/>
                <a:cs typeface="+mn-cs"/>
              </a:rPr>
              <a:t>ποσειδωνίας</a:t>
            </a:r>
            <a:r>
              <a:rPr lang="el-GR" sz="1200" kern="1200" dirty="0" smtClean="0">
                <a:solidFill>
                  <a:schemeClr val="tx1"/>
                </a:solidFill>
                <a:latin typeface="+mn-lt"/>
                <a:ea typeface="+mn-ea"/>
                <a:cs typeface="+mn-cs"/>
              </a:rPr>
              <a:t> στη Μεσόγειο κατά 10% τα τελευταία 100 χρόνια, έχει προκαλέσει οικονομική απώλεια της τάξεως 1.11–2.00 εκατ. ευρώ.</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Προστατεύοντας</a:t>
            </a:r>
            <a:r>
              <a:rPr lang="el-GR" sz="1200" kern="1200" baseline="0" dirty="0" smtClean="0">
                <a:solidFill>
                  <a:schemeClr val="tx1"/>
                </a:solidFill>
                <a:latin typeface="+mn-lt"/>
                <a:ea typeface="+mn-ea"/>
                <a:cs typeface="+mn-cs"/>
              </a:rPr>
              <a:t> λοιπόν τα δάση της </a:t>
            </a:r>
            <a:r>
              <a:rPr lang="el-GR" sz="1200" kern="1200" baseline="0" dirty="0" err="1" smtClean="0">
                <a:solidFill>
                  <a:schemeClr val="tx1"/>
                </a:solidFill>
                <a:latin typeface="+mn-lt"/>
                <a:ea typeface="+mn-ea"/>
                <a:cs typeface="+mn-cs"/>
              </a:rPr>
              <a:t>Ποσιδωνείας</a:t>
            </a:r>
            <a:r>
              <a:rPr lang="el-GR" sz="1200" kern="1200" baseline="0" dirty="0" smtClean="0">
                <a:solidFill>
                  <a:schemeClr val="tx1"/>
                </a:solidFill>
                <a:latin typeface="+mn-lt"/>
                <a:ea typeface="+mn-ea"/>
                <a:cs typeface="+mn-cs"/>
              </a:rPr>
              <a:t>, εξασφαλίζουμε την υγεία των οικοσυστημάτων και την </a:t>
            </a:r>
            <a:r>
              <a:rPr lang="el-GR" sz="1200" kern="1200" baseline="0" dirty="0" err="1" smtClean="0">
                <a:solidFill>
                  <a:schemeClr val="tx1"/>
                </a:solidFill>
                <a:latin typeface="+mn-lt"/>
                <a:ea typeface="+mn-ea"/>
                <a:cs typeface="+mn-cs"/>
              </a:rPr>
              <a:t>εξαφάλιση</a:t>
            </a:r>
            <a:r>
              <a:rPr lang="el-GR" sz="1200" kern="1200" baseline="0" dirty="0" smtClean="0">
                <a:solidFill>
                  <a:schemeClr val="tx1"/>
                </a:solidFill>
                <a:latin typeface="+mn-lt"/>
                <a:ea typeface="+mn-ea"/>
                <a:cs typeface="+mn-cs"/>
              </a:rPr>
              <a:t> των πόρων μας.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latin typeface="+mn-lt"/>
                <a:ea typeface="+mn-ea"/>
                <a:cs typeface="+mn-cs"/>
              </a:rPr>
              <a:t>Είναι ωφέλιμο σε αυτό το σημείο να παραθέσουμε ένα οικονομικό μέγεθος σε σχέση με τα λιβάδια </a:t>
            </a:r>
            <a:r>
              <a:rPr lang="el-GR" sz="1200" kern="1200" baseline="0" dirty="0" err="1" smtClean="0">
                <a:solidFill>
                  <a:schemeClr val="tx1"/>
                </a:solidFill>
                <a:latin typeface="+mn-lt"/>
                <a:ea typeface="+mn-ea"/>
                <a:cs typeface="+mn-cs"/>
              </a:rPr>
              <a:t>ποσιδωνίας</a:t>
            </a:r>
            <a:r>
              <a:rPr lang="el-GR" sz="1200" kern="1200" baseline="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17</a:t>
            </a:fld>
            <a:endParaRPr lang="en-GB"/>
          </a:p>
        </p:txBody>
      </p:sp>
    </p:spTree>
    <p:extLst>
      <p:ext uri="{BB962C8B-B14F-4D97-AF65-F5344CB8AC3E}">
        <p14:creationId xmlns:p14="http://schemas.microsoft.com/office/powerpoint/2010/main" val="740317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Τι όμως πιστεύουν οι κάτοικοι αυτών των περιοχών? Είναι</a:t>
            </a:r>
            <a:r>
              <a:rPr lang="el-GR" baseline="0" dirty="0" smtClean="0"/>
              <a:t> όντως αυτές οι περιοχές απομονωμένες? </a:t>
            </a:r>
          </a:p>
          <a:p>
            <a:endParaRPr lang="el-GR" baseline="0" dirty="0" smtClean="0"/>
          </a:p>
          <a:p>
            <a:r>
              <a:rPr lang="el-GR" baseline="0" dirty="0" smtClean="0"/>
              <a:t>Έρευνα που πραγματοποιήθηκε στις 53 περιοχές που περιλαμβάνει το Δίκτυο </a:t>
            </a:r>
            <a:r>
              <a:rPr lang="en-US" baseline="0" dirty="0" smtClean="0"/>
              <a:t>NATURA 2000</a:t>
            </a:r>
            <a:r>
              <a:rPr lang="el-GR" baseline="0" dirty="0" smtClean="0"/>
              <a:t> στην Κρήτη, εμφανίζει ότι οι κάτοικοι των περιοχών αυτών εμφανίζονται </a:t>
            </a:r>
            <a:r>
              <a:rPr lang="el-GR" baseline="0" dirty="0" err="1" smtClean="0"/>
              <a:t>μπερδεμενοι</a:t>
            </a:r>
            <a:r>
              <a:rPr lang="el-GR" baseline="0" dirty="0" smtClean="0"/>
              <a:t>… </a:t>
            </a:r>
          </a:p>
          <a:p>
            <a:endParaRPr lang="el-G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a:t>
            </a:r>
            <a:r>
              <a:rPr lang="el-GR" dirty="0" smtClean="0"/>
              <a:t>ν και εκτιμούν τα περιβαλλοντικά οφέλη του Δικτύου NATURA 2000 για τη Κρήτη και εν γένει, εμφανίζονται θετικοί σε δράσεις πράσινης οικονομίας (π.χ. βιολογική γεωργία, </a:t>
            </a:r>
            <a:r>
              <a:rPr lang="el-GR" dirty="0" err="1" smtClean="0"/>
              <a:t>αειφορική</a:t>
            </a:r>
            <a:r>
              <a:rPr lang="el-GR" dirty="0" smtClean="0"/>
              <a:t> κτηνοτροφία, </a:t>
            </a:r>
            <a:r>
              <a:rPr lang="el-GR" dirty="0" err="1" smtClean="0"/>
              <a:t>οικοτουρισμός</a:t>
            </a:r>
            <a:r>
              <a:rPr lang="el-GR" dirty="0" smtClean="0"/>
              <a:t> κ.α.), ωστόσο είτε αγνοούν, είτε υποτιμούν τα κοινωνικά και οικονομικά οφέλη που απορρέουν από το Δίκτυο NATURA 2000 για τη Κρήτη, παράλληλα με τη προστασία της βιοποικιλότητας</a:t>
            </a:r>
          </a:p>
          <a:p>
            <a:endParaRPr lang="el-GR" dirty="0" smtClean="0"/>
          </a:p>
          <a:p>
            <a:endParaRPr lang="el-GR" dirty="0" smtClean="0"/>
          </a:p>
          <a:p>
            <a:r>
              <a:rPr lang="el-GR" dirty="0" smtClean="0"/>
              <a:t>Η έρευνα κατέδειξε τις τεράστιες παρανοήσεις σχετικά με το καθεστώς του Δικτύου NATURA 2000, μιας και μεγάλο τμήμα της τοπικής κοινωνίας της Κρήτης θεωρεί το Δίκτυο ως εμπόδιο για την ανάπτυξη στο νησί</a:t>
            </a:r>
          </a:p>
          <a:p>
            <a:endParaRPr lang="el-GR" baseline="0" dirty="0" smtClean="0"/>
          </a:p>
          <a:p>
            <a:r>
              <a:rPr lang="el-GR" baseline="0" dirty="0" smtClean="0"/>
              <a:t>Οι κάτοικοι αυτών των περιοχών…43% και 53,4 %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18</a:t>
            </a:fld>
            <a:endParaRPr lang="en-GB"/>
          </a:p>
        </p:txBody>
      </p:sp>
    </p:spTree>
    <p:extLst>
      <p:ext uri="{BB962C8B-B14F-4D97-AF65-F5344CB8AC3E}">
        <p14:creationId xmlns:p14="http://schemas.microsoft.com/office/powerpoint/2010/main" val="429377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r>
              <a:rPr lang="el-GR" dirty="0" smtClean="0"/>
              <a:t>Είναι χαρακτηριστικό ότι, το </a:t>
            </a:r>
            <a:r>
              <a:rPr lang="en-US" dirty="0" smtClean="0"/>
              <a:t>67</a:t>
            </a:r>
            <a:r>
              <a:rPr lang="el-GR" dirty="0" smtClean="0"/>
              <a:t>% του αγροτικού πληθυσμού θεωρεί τη παραγωγή βιολογικών προϊόντων (βιολογική γεωργία/κτηνοτροφία) ως επικερδή</a:t>
            </a:r>
            <a:r>
              <a:rPr lang="el-GR" baseline="0" dirty="0" smtClean="0"/>
              <a:t> δραστηριότητα μόνο </a:t>
            </a:r>
            <a:r>
              <a:rPr lang="el-GR" dirty="0" smtClean="0"/>
              <a:t>το 22% των ερωτηθέντων σκοπεύει να ασχοληθεί με τη συγκεκριμένη δραστηριότητα στο μέλλον</a:t>
            </a:r>
            <a:endParaRPr lang="en-US" dirty="0" smtClean="0"/>
          </a:p>
          <a:p>
            <a:endParaRPr lang="en-US" dirty="0" smtClean="0"/>
          </a:p>
          <a:p>
            <a:pPr eaLnBrk="1" hangingPunct="1">
              <a:lnSpc>
                <a:spcPct val="120000"/>
              </a:lnSpc>
              <a:buFont typeface="Arial" panose="020B0604020202020204" pitchFamily="34" charset="0"/>
              <a:buChar char="•"/>
            </a:pPr>
            <a:r>
              <a:rPr lang="el-GR" altLang="en-US" sz="1200" dirty="0" smtClean="0">
                <a:latin typeface="Georgia" panose="02040502050405020303" pitchFamily="18" charset="0"/>
              </a:rPr>
              <a:t>Δεν σκοπεύουν να εμπλακούν σε δράσεις για τη προστασία των φυσικών πόρων (64,2%). </a:t>
            </a:r>
          </a:p>
          <a:p>
            <a:pPr eaLnBrk="1" hangingPunct="1">
              <a:lnSpc>
                <a:spcPct val="120000"/>
              </a:lnSpc>
              <a:buFont typeface="Arial" panose="020B0604020202020204" pitchFamily="34" charset="0"/>
              <a:buChar char="•"/>
            </a:pPr>
            <a:endParaRPr lang="el-GR" altLang="en-US" sz="1200" dirty="0" smtClean="0">
              <a:latin typeface="Georgia" panose="02040502050405020303" pitchFamily="18" charset="0"/>
            </a:endParaRPr>
          </a:p>
          <a:p>
            <a:pPr eaLnBrk="1" hangingPunct="1">
              <a:lnSpc>
                <a:spcPct val="120000"/>
              </a:lnSpc>
              <a:buFont typeface="Arial" panose="020B0604020202020204" pitchFamily="34" charset="0"/>
              <a:buChar char="•"/>
            </a:pPr>
            <a:r>
              <a:rPr lang="el-GR" altLang="en-US" sz="1200" dirty="0" smtClean="0">
                <a:latin typeface="Georgia" panose="02040502050405020303" pitchFamily="18" charset="0"/>
              </a:rPr>
              <a:t>Δεν σκοπεύουν να ασχοληθούν επαγγελματικά με την παραγωγή βιολογικών </a:t>
            </a:r>
            <a:r>
              <a:rPr lang="el-GR" altLang="en-US" sz="1200" dirty="0" err="1" smtClean="0">
                <a:latin typeface="Georgia" panose="02040502050405020303" pitchFamily="18" charset="0"/>
              </a:rPr>
              <a:t>προιόντων</a:t>
            </a:r>
            <a:r>
              <a:rPr lang="el-GR" altLang="en-US" sz="1200" dirty="0" smtClean="0">
                <a:latin typeface="Georgia" panose="02040502050405020303" pitchFamily="18" charset="0"/>
              </a:rPr>
              <a:t> ή τον </a:t>
            </a:r>
            <a:r>
              <a:rPr lang="el-GR" altLang="en-US" sz="1200" dirty="0" err="1" smtClean="0">
                <a:latin typeface="Georgia" panose="02040502050405020303" pitchFamily="18" charset="0"/>
              </a:rPr>
              <a:t>αγροτουρισμό</a:t>
            </a:r>
            <a:r>
              <a:rPr lang="el-GR" altLang="en-US" sz="1200" dirty="0" smtClean="0">
                <a:latin typeface="Georgia" panose="02040502050405020303" pitchFamily="18" charset="0"/>
              </a:rPr>
              <a:t> (75,5%).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baseline="0" dirty="0" smtClean="0"/>
          </a:p>
          <a:p>
            <a:endParaRPr lang="en-US"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19</a:t>
            </a:fld>
            <a:endParaRPr lang="en-GB"/>
          </a:p>
        </p:txBody>
      </p:sp>
    </p:spTree>
    <p:extLst>
      <p:ext uri="{BB962C8B-B14F-4D97-AF65-F5344CB8AC3E}">
        <p14:creationId xmlns:p14="http://schemas.microsoft.com/office/powerpoint/2010/main" val="4192827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Συγκεκριμένα, οι επαγγελματίες του τουρισμού, σε ποσοστό </a:t>
            </a:r>
            <a:r>
              <a:rPr lang="el-GR" dirty="0" smtClean="0"/>
              <a:t>48</a:t>
            </a:r>
            <a:r>
              <a:rPr lang="el-GR" dirty="0" smtClean="0"/>
              <a:t>%, δηλώνουν ότι δεν έχουν παρατηρήσει καμία αλλαγή στην επισκεψιμότητα της περιοχής τους από την ένταξη της στο Δίκτυο NATURA 2000, αν και οι επισκέπτες των περιοχών αυτών, σε ποσοστό 88%, δηλώνουν ότι προτιμούν να επισκέπτονται περιοχές που ανήκουν στο Δίκτυο NATURA 2000.</a:t>
            </a:r>
            <a:endParaRPr lang="en-US" dirty="0" smtClean="0"/>
          </a:p>
          <a:p>
            <a:endParaRPr lang="el-GR" dirty="0" smtClean="0"/>
          </a:p>
          <a:p>
            <a:endParaRPr lang="el-G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en-US" dirty="0" smtClean="0">
                <a:latin typeface="Georgia" panose="02040502050405020303" pitchFamily="18" charset="0"/>
              </a:rPr>
              <a:t>Τουρίστες: Σκοπεύουν να εμπλακούν σε </a:t>
            </a:r>
            <a:r>
              <a:rPr lang="el-GR" altLang="en-US" dirty="0" err="1" smtClean="0">
                <a:latin typeface="Georgia" panose="02040502050405020303" pitchFamily="18" charset="0"/>
              </a:rPr>
              <a:t>οικοτουριστικές</a:t>
            </a:r>
            <a:r>
              <a:rPr lang="el-GR" altLang="en-US" dirty="0" smtClean="0">
                <a:latin typeface="Georgia" panose="02040502050405020303" pitchFamily="18" charset="0"/>
              </a:rPr>
              <a:t> δραστηριότητες ή </a:t>
            </a:r>
            <a:r>
              <a:rPr lang="el-GR" altLang="en-US" dirty="0" err="1" smtClean="0">
                <a:latin typeface="Georgia" panose="02040502050405020303" pitchFamily="18" charset="0"/>
              </a:rPr>
              <a:t>αλλες</a:t>
            </a:r>
            <a:r>
              <a:rPr lang="el-GR" altLang="en-US" dirty="0" smtClean="0">
                <a:latin typeface="Georgia" panose="02040502050405020303" pitchFamily="18" charset="0"/>
              </a:rPr>
              <a:t> μορφές οικολογικού/φυσιολατρικού τουρισμού (75,2%) ενώ οι </a:t>
            </a:r>
            <a:r>
              <a:rPr lang="el-GR" dirty="0" smtClean="0">
                <a:latin typeface="Georgia" panose="02040502050405020303" pitchFamily="18" charset="0"/>
              </a:rPr>
              <a:t>Επαγγελματίες τουρισμού 54,8%  (88,5% </a:t>
            </a:r>
            <a:r>
              <a:rPr lang="el-GR" dirty="0" err="1" smtClean="0">
                <a:latin typeface="Georgia" panose="02040502050405020303" pitchFamily="18" charset="0"/>
              </a:rPr>
              <a:t>πιστευει</a:t>
            </a:r>
            <a:r>
              <a:rPr lang="el-GR" dirty="0" smtClean="0">
                <a:latin typeface="Georgia" panose="02040502050405020303" pitchFamily="18" charset="0"/>
              </a:rPr>
              <a:t> ότι είναι επικερδής δραστηριότητα)</a:t>
            </a:r>
            <a:endParaRPr lang="en-US"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20</a:t>
            </a:fld>
            <a:endParaRPr lang="en-GB"/>
          </a:p>
        </p:txBody>
      </p:sp>
    </p:spTree>
    <p:extLst>
      <p:ext uri="{BB962C8B-B14F-4D97-AF65-F5344CB8AC3E}">
        <p14:creationId xmlns:p14="http://schemas.microsoft.com/office/powerpoint/2010/main" val="41469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21</a:t>
            </a:fld>
            <a:endParaRPr lang="en-GB"/>
          </a:p>
        </p:txBody>
      </p:sp>
    </p:spTree>
    <p:extLst>
      <p:ext uri="{BB962C8B-B14F-4D97-AF65-F5344CB8AC3E}">
        <p14:creationId xmlns:p14="http://schemas.microsoft.com/office/powerpoint/2010/main" val="241617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2</a:t>
            </a:fld>
            <a:endParaRPr lang="en-GB"/>
          </a:p>
        </p:txBody>
      </p:sp>
    </p:spTree>
    <p:extLst>
      <p:ext uri="{BB962C8B-B14F-4D97-AF65-F5344CB8AC3E}">
        <p14:creationId xmlns:p14="http://schemas.microsoft.com/office/powerpoint/2010/main" val="372650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3</a:t>
            </a:fld>
            <a:endParaRPr lang="en-GB"/>
          </a:p>
        </p:txBody>
      </p:sp>
    </p:spTree>
    <p:extLst>
      <p:ext uri="{BB962C8B-B14F-4D97-AF65-F5344CB8AC3E}">
        <p14:creationId xmlns:p14="http://schemas.microsoft.com/office/powerpoint/2010/main" val="263236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4</a:t>
            </a:fld>
            <a:endParaRPr lang="en-GB"/>
          </a:p>
        </p:txBody>
      </p:sp>
    </p:spTree>
    <p:extLst>
      <p:ext uri="{BB962C8B-B14F-4D97-AF65-F5344CB8AC3E}">
        <p14:creationId xmlns:p14="http://schemas.microsoft.com/office/powerpoint/2010/main" val="422736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tLang="en-US" sz="1200" dirty="0" smtClean="0">
                <a:latin typeface="Georgia" panose="02040502050405020303" pitchFamily="18" charset="0"/>
              </a:rPr>
              <a:t>Αναγνωρίζουν</a:t>
            </a:r>
            <a:r>
              <a:rPr lang="el-GR" altLang="en-US" sz="1200" baseline="0" dirty="0" smtClean="0">
                <a:latin typeface="Georgia" panose="02040502050405020303" pitchFamily="18" charset="0"/>
              </a:rPr>
              <a:t> κάποιες βασικές υπηρεσίες παροχής των οικοσυστημάτων του Δικτύου </a:t>
            </a:r>
            <a:r>
              <a:rPr lang="en-US" altLang="en-US" sz="1200" baseline="0" dirty="0" smtClean="0">
                <a:latin typeface="Georgia" panose="02040502050405020303" pitchFamily="18" charset="0"/>
              </a:rPr>
              <a:t>NATURA 20000 </a:t>
            </a:r>
            <a:r>
              <a:rPr lang="el-GR" altLang="en-US" sz="1200" baseline="0" dirty="0" smtClean="0">
                <a:latin typeface="Georgia" panose="02040502050405020303" pitchFamily="18" charset="0"/>
              </a:rPr>
              <a:t>στην Κρήτη όπως: </a:t>
            </a:r>
            <a:r>
              <a:rPr lang="el-GR" altLang="en-US" sz="1200" dirty="0" smtClean="0">
                <a:latin typeface="Georgia" panose="02040502050405020303" pitchFamily="18" charset="0"/>
              </a:rPr>
              <a:t>καθαρό νερό, τροφή, αέρας </a:t>
            </a:r>
            <a:endParaRPr lang="en-US"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5</a:t>
            </a:fld>
            <a:endParaRPr lang="en-GB"/>
          </a:p>
        </p:txBody>
      </p:sp>
    </p:spTree>
    <p:extLst>
      <p:ext uri="{BB962C8B-B14F-4D97-AF65-F5344CB8AC3E}">
        <p14:creationId xmlns:p14="http://schemas.microsoft.com/office/powerpoint/2010/main" val="48235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6</a:t>
            </a:fld>
            <a:endParaRPr lang="en-GB"/>
          </a:p>
        </p:txBody>
      </p:sp>
    </p:spTree>
    <p:extLst>
      <p:ext uri="{BB962C8B-B14F-4D97-AF65-F5344CB8AC3E}">
        <p14:creationId xmlns:p14="http://schemas.microsoft.com/office/powerpoint/2010/main" val="145733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7</a:t>
            </a:fld>
            <a:endParaRPr lang="en-GB"/>
          </a:p>
        </p:txBody>
      </p:sp>
    </p:spTree>
    <p:extLst>
      <p:ext uri="{BB962C8B-B14F-4D97-AF65-F5344CB8AC3E}">
        <p14:creationId xmlns:p14="http://schemas.microsoft.com/office/powerpoint/2010/main" val="350841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Ψυχαγωγία – Μπάνιο στη θάλασσα, βόλτα στο βουνό, σκι, περίπατος</a:t>
            </a:r>
          </a:p>
          <a:p>
            <a:r>
              <a:rPr lang="el-GR" dirty="0" smtClean="0"/>
              <a:t>Τουρισμός</a:t>
            </a:r>
            <a:r>
              <a:rPr lang="el-GR" baseline="0" dirty="0" smtClean="0"/>
              <a:t> – Πάμε να δούμε το φαράγγι της Σαμαριάς, αγροτουρισμός (συμβάλει σημαντικά στην οικονομία) πολύ τουρίστες έρχονται στην Ελλάδα επειδή έχουμε όμορφες θάλασσες..</a:t>
            </a:r>
          </a:p>
          <a:p>
            <a:r>
              <a:rPr lang="el-GR" dirty="0" smtClean="0"/>
              <a:t>Καλλιτεχνική έμπνευση – Οι μαντινάδες εμπνευσμένες από τη φύση,</a:t>
            </a:r>
            <a:r>
              <a:rPr lang="el-GR" baseline="0" dirty="0" smtClean="0"/>
              <a:t> Η φύση μας εμπνέει πολλές φορές! </a:t>
            </a:r>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8</a:t>
            </a:fld>
            <a:endParaRPr lang="en-GB"/>
          </a:p>
        </p:txBody>
      </p:sp>
    </p:spTree>
    <p:extLst>
      <p:ext uri="{BB962C8B-B14F-4D97-AF65-F5344CB8AC3E}">
        <p14:creationId xmlns:p14="http://schemas.microsoft.com/office/powerpoint/2010/main" val="172765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Προστασία από </a:t>
            </a:r>
            <a:r>
              <a:rPr lang="el-GR" dirty="0" err="1" smtClean="0"/>
              <a:t>ακραια</a:t>
            </a:r>
            <a:r>
              <a:rPr lang="el-GR" dirty="0" smtClean="0"/>
              <a:t> </a:t>
            </a:r>
            <a:r>
              <a:rPr lang="el-GR" dirty="0" err="1" smtClean="0"/>
              <a:t>καιρικα</a:t>
            </a:r>
            <a:r>
              <a:rPr lang="el-GR" dirty="0" smtClean="0"/>
              <a:t> φαινόμενα – </a:t>
            </a:r>
            <a:r>
              <a:rPr lang="el-GR" dirty="0" err="1" smtClean="0"/>
              <a:t>τσουναμις</a:t>
            </a:r>
            <a:r>
              <a:rPr lang="el-GR" dirty="0" smtClean="0"/>
              <a:t>, πλημμύρες </a:t>
            </a:r>
            <a:endParaRPr lang="en-GB" dirty="0"/>
          </a:p>
        </p:txBody>
      </p:sp>
      <p:sp>
        <p:nvSpPr>
          <p:cNvPr id="4" name="Slide Number Placeholder 3"/>
          <p:cNvSpPr>
            <a:spLocks noGrp="1"/>
          </p:cNvSpPr>
          <p:nvPr>
            <p:ph type="sldNum" sz="quarter" idx="10"/>
          </p:nvPr>
        </p:nvSpPr>
        <p:spPr/>
        <p:txBody>
          <a:bodyPr/>
          <a:lstStyle/>
          <a:p>
            <a:fld id="{FF7D660D-DE67-4A03-AA63-43C4DA73DA74}" type="slidenum">
              <a:rPr lang="en-GB" smtClean="0"/>
              <a:pPr/>
              <a:t>9</a:t>
            </a:fld>
            <a:endParaRPr lang="en-GB"/>
          </a:p>
        </p:txBody>
      </p:sp>
    </p:spTree>
    <p:extLst>
      <p:ext uri="{BB962C8B-B14F-4D97-AF65-F5344CB8AC3E}">
        <p14:creationId xmlns:p14="http://schemas.microsoft.com/office/powerpoint/2010/main" val="4000171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17/2/2017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17/2/2017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9.jpe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Εισαγωγή</a:t>
            </a:r>
            <a:endParaRPr lang="en-GB" dirty="0"/>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0" y="-27384"/>
            <a:ext cx="9144000" cy="688538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6" name="Rectangle 5"/>
          <p:cNvSpPr/>
          <p:nvPr/>
        </p:nvSpPr>
        <p:spPr>
          <a:xfrm>
            <a:off x="0" y="4797152"/>
            <a:ext cx="9144000" cy="172819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 name="TextBox 6"/>
          <p:cNvSpPr txBox="1"/>
          <p:nvPr/>
        </p:nvSpPr>
        <p:spPr>
          <a:xfrm>
            <a:off x="4067944" y="5733256"/>
            <a:ext cx="4969568" cy="646331"/>
          </a:xfrm>
          <a:prstGeom prst="rect">
            <a:avLst/>
          </a:prstGeom>
          <a:noFill/>
        </p:spPr>
        <p:txBody>
          <a:bodyPr wrap="square" rtlCol="0">
            <a:spAutoFit/>
          </a:bodyPr>
          <a:lstStyle/>
          <a:p>
            <a:pPr algn="r"/>
            <a:r>
              <a:rPr lang="el-GR" b="1" dirty="0" err="1" smtClean="0">
                <a:latin typeface="Times New Roman" pitchFamily="18" charset="0"/>
                <a:cs typeface="Times New Roman" pitchFamily="18" charset="0"/>
              </a:rPr>
              <a:t>Πλουμή</a:t>
            </a:r>
            <a:r>
              <a:rPr lang="el-GR" b="1" dirty="0" smtClean="0">
                <a:latin typeface="Times New Roman" pitchFamily="18" charset="0"/>
                <a:cs typeface="Times New Roman" pitchFamily="18" charset="0"/>
              </a:rPr>
              <a:t> Τάνια </a:t>
            </a:r>
          </a:p>
          <a:p>
            <a:pPr algn="r"/>
            <a:r>
              <a:rPr lang="el-GR" b="1" dirty="0" smtClean="0">
                <a:latin typeface="Times New Roman" pitchFamily="18" charset="0"/>
                <a:cs typeface="Times New Roman" pitchFamily="18" charset="0"/>
              </a:rPr>
              <a:t>Περιβαλλοντολόγος , Μουσείο Φυσικής Ιστορίας</a:t>
            </a:r>
            <a:endParaRPr lang="en-GB" b="1" dirty="0">
              <a:latin typeface="Times New Roman" pitchFamily="18" charset="0"/>
              <a:cs typeface="Times New Roman" pitchFamily="18" charset="0"/>
            </a:endParaRPr>
          </a:p>
        </p:txBody>
      </p:sp>
      <p:pic>
        <p:nvPicPr>
          <p:cNvPr id="43010" name="Picture 2"/>
          <p:cNvPicPr>
            <a:picLocks noChangeAspect="1" noChangeArrowheads="1"/>
          </p:cNvPicPr>
          <p:nvPr/>
        </p:nvPicPr>
        <p:blipFill>
          <a:blip r:embed="rId3" cstate="print"/>
          <a:srcRect/>
          <a:stretch>
            <a:fillRect/>
          </a:stretch>
        </p:blipFill>
        <p:spPr bwMode="auto">
          <a:xfrm>
            <a:off x="1433661" y="332656"/>
            <a:ext cx="6162675" cy="1419225"/>
          </a:xfrm>
          <a:prstGeom prst="rect">
            <a:avLst/>
          </a:prstGeom>
          <a:noFill/>
          <a:ln w="9525">
            <a:noFill/>
            <a:miter lim="800000"/>
            <a:headEnd/>
            <a:tailEnd/>
          </a:ln>
        </p:spPr>
      </p:pic>
      <p:sp>
        <p:nvSpPr>
          <p:cNvPr id="9" name="TextBox 8"/>
          <p:cNvSpPr txBox="1"/>
          <p:nvPr/>
        </p:nvSpPr>
        <p:spPr>
          <a:xfrm>
            <a:off x="827584" y="2276872"/>
            <a:ext cx="7740352" cy="1523494"/>
          </a:xfrm>
          <a:prstGeom prst="rect">
            <a:avLst/>
          </a:prstGeom>
          <a:noFill/>
        </p:spPr>
        <p:txBody>
          <a:bodyPr wrap="square" rtlCol="0">
            <a:spAutoFit/>
          </a:bodyPr>
          <a:lstStyle/>
          <a:p>
            <a:pPr algn="ctr"/>
            <a:r>
              <a:rPr lang="el-GR" dirty="0"/>
              <a:t>Ημερίδα με θέμα: «Περιοχές Δικτύου NATURA 2000 στην Κρήτη: Ευκαιρία ή εμπόδιο για την ανάπτυξη</a:t>
            </a:r>
            <a:r>
              <a:rPr lang="el-GR" dirty="0" smtClean="0"/>
              <a:t>;»</a:t>
            </a:r>
          </a:p>
          <a:p>
            <a:pPr algn="ctr"/>
            <a:endParaRPr lang="el-GR" b="1" u="sng" dirty="0" smtClean="0"/>
          </a:p>
          <a:p>
            <a:pPr algn="ctr"/>
            <a:r>
              <a:rPr lang="el-GR" sz="2100" b="1" u="sng" dirty="0" smtClean="0"/>
              <a:t>Δήμος </a:t>
            </a:r>
            <a:r>
              <a:rPr lang="el-GR" sz="2100" b="1" u="sng" dirty="0" err="1" smtClean="0"/>
              <a:t>Μαλεβιζίου</a:t>
            </a:r>
            <a:r>
              <a:rPr lang="el-GR" sz="2100" b="1" u="sng" dirty="0" smtClean="0"/>
              <a:t> </a:t>
            </a:r>
            <a:endParaRPr lang="en-GB" sz="2100" b="1" u="sng" dirty="0"/>
          </a:p>
          <a:p>
            <a:endParaRPr lang="en-GB" dirty="0"/>
          </a:p>
        </p:txBody>
      </p:sp>
      <p:sp>
        <p:nvSpPr>
          <p:cNvPr id="10" name="TextBox 9"/>
          <p:cNvSpPr txBox="1"/>
          <p:nvPr/>
        </p:nvSpPr>
        <p:spPr>
          <a:xfrm>
            <a:off x="626566" y="3787678"/>
            <a:ext cx="7776864" cy="646331"/>
          </a:xfrm>
          <a:prstGeom prst="rect">
            <a:avLst/>
          </a:prstGeom>
          <a:noFill/>
        </p:spPr>
        <p:txBody>
          <a:bodyPr wrap="square" rtlCol="0">
            <a:spAutoFit/>
          </a:bodyPr>
          <a:lstStyle/>
          <a:p>
            <a:endParaRPr lang="el-GR" b="1" dirty="0" smtClean="0"/>
          </a:p>
          <a:p>
            <a:r>
              <a:rPr lang="el-GR" b="1" dirty="0" smtClean="0"/>
              <a:t>«Κοινωνικο-οικονομικές </a:t>
            </a:r>
            <a:r>
              <a:rPr lang="el-GR" b="1" dirty="0" smtClean="0"/>
              <a:t>π</a:t>
            </a:r>
            <a:r>
              <a:rPr lang="el-GR" b="1" dirty="0" smtClean="0"/>
              <a:t>αραμέτροι</a:t>
            </a:r>
            <a:r>
              <a:rPr lang="el-GR" b="1" dirty="0" smtClean="0"/>
              <a:t> </a:t>
            </a:r>
            <a:r>
              <a:rPr lang="el-GR" b="1" dirty="0" smtClean="0"/>
              <a:t>του Δικτύου </a:t>
            </a:r>
            <a:r>
              <a:rPr lang="en-US" b="1" dirty="0" smtClean="0"/>
              <a:t>NATURA 2000 </a:t>
            </a:r>
            <a:r>
              <a:rPr lang="el-GR" b="1" dirty="0" smtClean="0"/>
              <a:t>στην Κρήτη»</a:t>
            </a:r>
            <a:endParaRPr lang="en-GB" b="1" dirty="0"/>
          </a:p>
        </p:txBody>
      </p:sp>
      <p:sp>
        <p:nvSpPr>
          <p:cNvPr id="11" name="TextBox 10"/>
          <p:cNvSpPr txBox="1"/>
          <p:nvPr/>
        </p:nvSpPr>
        <p:spPr>
          <a:xfrm>
            <a:off x="2123728" y="3430741"/>
            <a:ext cx="5112568" cy="646331"/>
          </a:xfrm>
          <a:prstGeom prst="rect">
            <a:avLst/>
          </a:prstGeom>
          <a:noFill/>
        </p:spPr>
        <p:txBody>
          <a:bodyPr wrap="square" rtlCol="0">
            <a:spAutoFit/>
          </a:bodyPr>
          <a:lstStyle/>
          <a:p>
            <a:pPr algn="ctr"/>
            <a:endParaRPr lang="el-GR" dirty="0" smtClean="0"/>
          </a:p>
          <a:p>
            <a:pPr algn="ctr"/>
            <a:r>
              <a:rPr lang="el-GR" dirty="0" smtClean="0"/>
              <a:t>Θέμα Εισήγησης:</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8560" y="-315416"/>
            <a:ext cx="9649072" cy="7272808"/>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 name="Rectangle 10"/>
          <p:cNvSpPr/>
          <p:nvPr/>
        </p:nvSpPr>
        <p:spPr>
          <a:xfrm>
            <a:off x="0" y="89917"/>
            <a:ext cx="9168358" cy="1600438"/>
          </a:xfrm>
          <a:prstGeom prst="rect">
            <a:avLst/>
          </a:prstGeom>
          <a:noFill/>
        </p:spPr>
        <p:txBody>
          <a:bodyPr wrap="square" lIns="91440" tIns="45720" rIns="91440" bIns="45720">
            <a:spAutoFit/>
          </a:bodyPr>
          <a:lstStyle/>
          <a:p>
            <a:pPr algn="ctr"/>
            <a:r>
              <a:rPr lang="el-GR"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Θεμελιώδεις Υπηρεσίες </a:t>
            </a:r>
            <a:endParaRPr lang="en-GB"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endParaRPr lang="en-GB"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a:t>
            </a:r>
            <a:r>
              <a:rPr lang="en-GB" sz="34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Supporting Services</a:t>
            </a: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a:t>
            </a:r>
            <a:endParaRPr lang="el-GR"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graphicFrame>
        <p:nvGraphicFramePr>
          <p:cNvPr id="9" name="Diagram 8"/>
          <p:cNvGraphicFramePr/>
          <p:nvPr/>
        </p:nvGraphicFramePr>
        <p:xfrm>
          <a:off x="0" y="2708920"/>
          <a:ext cx="8532440"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9708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0" y="0"/>
            <a:ext cx="9144000" cy="6858000"/>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 name="Rectangle 4"/>
          <p:cNvSpPr/>
          <p:nvPr/>
        </p:nvSpPr>
        <p:spPr>
          <a:xfrm>
            <a:off x="-131862" y="324525"/>
            <a:ext cx="9168358" cy="800219"/>
          </a:xfrm>
          <a:prstGeom prst="rect">
            <a:avLst/>
          </a:prstGeom>
          <a:noFill/>
        </p:spPr>
        <p:txBody>
          <a:bodyPr wrap="square" lIns="91440" tIns="45720" rIns="91440" bIns="45720">
            <a:spAutoFit/>
          </a:bodyPr>
          <a:lstStyle/>
          <a:p>
            <a:pPr algn="ctr"/>
            <a:r>
              <a:rPr lang="el-GR"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Προστασία της Φύσης</a:t>
            </a:r>
            <a:endParaRPr lang="el-GR"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pic>
        <p:nvPicPr>
          <p:cNvPr id="29698" name="Picture 2" descr="C:\Users\Ploumi\Desktop\erni-environment-1_01.jpg"/>
          <p:cNvPicPr>
            <a:picLocks noChangeAspect="1" noChangeArrowheads="1"/>
          </p:cNvPicPr>
          <p:nvPr/>
        </p:nvPicPr>
        <p:blipFill>
          <a:blip r:embed="rId3" cstate="print"/>
          <a:srcRect/>
          <a:stretch>
            <a:fillRect/>
          </a:stretch>
        </p:blipFill>
        <p:spPr bwMode="auto">
          <a:xfrm>
            <a:off x="-227236" y="2143687"/>
            <a:ext cx="9551764" cy="337354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loumi\Downloads\LOGO-LIFE-Natura-2000-Value-Crete_A4.jpg"/>
          <p:cNvPicPr>
            <a:picLocks noChangeAspect="1" noChangeArrowheads="1"/>
          </p:cNvPicPr>
          <p:nvPr/>
        </p:nvPicPr>
        <p:blipFill>
          <a:blip r:embed="rId3" cstate="print"/>
          <a:srcRect/>
          <a:stretch>
            <a:fillRect/>
          </a:stretch>
        </p:blipFill>
        <p:spPr bwMode="auto">
          <a:xfrm>
            <a:off x="1763688" y="2160240"/>
            <a:ext cx="6987782" cy="4941168"/>
          </a:xfrm>
          <a:prstGeom prst="rect">
            <a:avLst/>
          </a:prstGeom>
          <a:noFill/>
        </p:spPr>
      </p:pic>
      <p:graphicFrame>
        <p:nvGraphicFramePr>
          <p:cNvPr id="5" name="Diagram 4"/>
          <p:cNvGraphicFramePr/>
          <p:nvPr/>
        </p:nvGraphicFramePr>
        <p:xfrm>
          <a:off x="144016" y="-27384"/>
          <a:ext cx="6444208"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55079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392"/>
            <a:ext cx="8686800" cy="874051"/>
          </a:xfrm>
        </p:spPr>
        <p:txBody>
          <a:bodyPr>
            <a:normAutofit fontScale="90000"/>
          </a:bodyPr>
          <a:lstStyle/>
          <a:p>
            <a:r>
              <a:rPr lang="el-GR" b="1" dirty="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Περιοχές </a:t>
            </a:r>
            <a:r>
              <a:rPr lang="en-GB" b="1" dirty="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Natura 2000 </a:t>
            </a:r>
            <a:r>
              <a:rPr lang="el-GR" b="1" dirty="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στην Κρήτη</a:t>
            </a:r>
            <a:endParaRPr lang="en-US" dirty="0"/>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832178"/>
            <a:ext cx="6753435" cy="2909190"/>
          </a:xfrm>
          <a:prstGeom prst="rect">
            <a:avLst/>
          </a:prstGeom>
        </p:spPr>
      </p:pic>
      <p:graphicFrame>
        <p:nvGraphicFramePr>
          <p:cNvPr id="7" name="Chart 6"/>
          <p:cNvGraphicFramePr/>
          <p:nvPr>
            <p:extLst>
              <p:ext uri="{D42A27DB-BD31-4B8C-83A1-F6EECF244321}">
                <p14:modId xmlns:p14="http://schemas.microsoft.com/office/powerpoint/2010/main" val="2120768410"/>
              </p:ext>
            </p:extLst>
          </p:nvPr>
        </p:nvGraphicFramePr>
        <p:xfrm>
          <a:off x="456084" y="860224"/>
          <a:ext cx="3191272" cy="25215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p:extLst>
              <p:ext uri="{D42A27DB-BD31-4B8C-83A1-F6EECF244321}">
                <p14:modId xmlns:p14="http://schemas.microsoft.com/office/powerpoint/2010/main" val="4114168298"/>
              </p:ext>
            </p:extLst>
          </p:nvPr>
        </p:nvGraphicFramePr>
        <p:xfrm>
          <a:off x="2195736" y="889805"/>
          <a:ext cx="4439816" cy="3113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p:nvPr>
            <p:extLst>
              <p:ext uri="{D42A27DB-BD31-4B8C-83A1-F6EECF244321}">
                <p14:modId xmlns:p14="http://schemas.microsoft.com/office/powerpoint/2010/main" val="2185566862"/>
              </p:ext>
            </p:extLst>
          </p:nvPr>
        </p:nvGraphicFramePr>
        <p:xfrm>
          <a:off x="5506528" y="878667"/>
          <a:ext cx="3686964" cy="278884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50864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756" y="332655"/>
            <a:ext cx="9451284" cy="6120681"/>
          </a:xfrm>
          <a:prstGeom prst="rect">
            <a:avLst/>
          </a:prstGeom>
        </p:spPr>
      </p:pic>
    </p:spTree>
    <p:extLst>
      <p:ext uri="{BB962C8B-B14F-4D97-AF65-F5344CB8AC3E}">
        <p14:creationId xmlns:p14="http://schemas.microsoft.com/office/powerpoint/2010/main" val="1597361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512" y="404664"/>
            <a:ext cx="9217586" cy="5976664"/>
          </a:xfrm>
          <a:prstGeom prst="rect">
            <a:avLst/>
          </a:prstGeom>
        </p:spPr>
      </p:pic>
    </p:spTree>
    <p:extLst>
      <p:ext uri="{BB962C8B-B14F-4D97-AF65-F5344CB8AC3E}">
        <p14:creationId xmlns:p14="http://schemas.microsoft.com/office/powerpoint/2010/main" val="230343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8640"/>
            <a:ext cx="9243764" cy="3063205"/>
          </a:xfrm>
          <a:prstGeom prst="rect">
            <a:avLst/>
          </a:prstGeom>
        </p:spPr>
      </p:pic>
      <p:pic>
        <p:nvPicPr>
          <p:cNvPr id="3"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53" y="3286101"/>
            <a:ext cx="8291857" cy="3571899"/>
          </a:xfrm>
          <a:prstGeom prst="rect">
            <a:avLst/>
          </a:prstGeom>
        </p:spPr>
      </p:pic>
    </p:spTree>
    <p:extLst>
      <p:ext uri="{BB962C8B-B14F-4D97-AF65-F5344CB8AC3E}">
        <p14:creationId xmlns:p14="http://schemas.microsoft.com/office/powerpoint/2010/main" val="3536323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10" name="Content Placeholder 9"/>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05072" y="-414808"/>
            <a:ext cx="9649072" cy="7272808"/>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l-GR" dirty="0" smtClean="0"/>
              <a:t>Ε</a:t>
            </a:r>
            <a:endParaRPr lang="en-GB" dirty="0"/>
          </a:p>
        </p:txBody>
      </p:sp>
      <p:sp>
        <p:nvSpPr>
          <p:cNvPr id="9" name="Rectangle 8"/>
          <p:cNvSpPr/>
          <p:nvPr/>
        </p:nvSpPr>
        <p:spPr>
          <a:xfrm>
            <a:off x="0" y="89917"/>
            <a:ext cx="9168358" cy="1323439"/>
          </a:xfrm>
          <a:prstGeom prst="rect">
            <a:avLst/>
          </a:prstGeom>
          <a:noFill/>
        </p:spPr>
        <p:txBody>
          <a:bodyPr wrap="square" lIns="91440" tIns="45720" rIns="91440" bIns="45720">
            <a:spAutoFit/>
          </a:bodyPr>
          <a:lstStyle/>
          <a:p>
            <a:pPr algn="ctr"/>
            <a:r>
              <a:rPr lang="el-GR"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Παράκτιες Περιοχές</a:t>
            </a:r>
            <a:endParaRPr lang="en-GB"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endParaRPr lang="el-GR"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sp>
        <p:nvSpPr>
          <p:cNvPr id="7" name="TextBox 6"/>
          <p:cNvSpPr txBox="1"/>
          <p:nvPr/>
        </p:nvSpPr>
        <p:spPr>
          <a:xfrm>
            <a:off x="1115616" y="5662989"/>
            <a:ext cx="6912768" cy="646331"/>
          </a:xfrm>
          <a:prstGeom prst="rect">
            <a:avLst/>
          </a:prstGeom>
          <a:noFill/>
        </p:spPr>
        <p:txBody>
          <a:bodyPr wrap="square" rtlCol="0">
            <a:spAutoFit/>
          </a:bodyPr>
          <a:lstStyle/>
          <a:p>
            <a:pPr algn="ctr"/>
            <a:r>
              <a:rPr lang="el-GR" b="1" dirty="0" smtClean="0"/>
              <a:t>Μείωση κατά 10</a:t>
            </a:r>
            <a:r>
              <a:rPr lang="en-US" b="1" dirty="0" smtClean="0"/>
              <a:t>%</a:t>
            </a:r>
            <a:r>
              <a:rPr lang="el-GR" b="1" dirty="0" smtClean="0"/>
              <a:t> </a:t>
            </a:r>
            <a:r>
              <a:rPr lang="el-GR" b="1" dirty="0" smtClean="0">
                <a:sym typeface="Wingdings" pitchFamily="2" charset="2"/>
              </a:rPr>
              <a:t></a:t>
            </a:r>
            <a:r>
              <a:rPr lang="el-GR" b="1" dirty="0" smtClean="0"/>
              <a:t> απώλειες των 1.11–2.00 εκατ. ευρώ</a:t>
            </a:r>
            <a:endParaRPr lang="en-GB" dirty="0" smtClean="0"/>
          </a:p>
          <a:p>
            <a:endParaRPr lang="en-GB" dirty="0"/>
          </a:p>
        </p:txBody>
      </p:sp>
      <p:pic>
        <p:nvPicPr>
          <p:cNvPr id="1026" name="Picture 2" descr="C:\Users\Ploumi\Desktop\posidonia-oceanica.jpg"/>
          <p:cNvPicPr>
            <a:picLocks noChangeAspect="1" noChangeArrowheads="1"/>
          </p:cNvPicPr>
          <p:nvPr/>
        </p:nvPicPr>
        <p:blipFill>
          <a:blip r:embed="rId8" cstate="print"/>
          <a:srcRect/>
          <a:stretch>
            <a:fillRect/>
          </a:stretch>
        </p:blipFill>
        <p:spPr bwMode="auto">
          <a:xfrm>
            <a:off x="1513781" y="1196752"/>
            <a:ext cx="6154563" cy="4101373"/>
          </a:xfrm>
          <a:prstGeom prst="rect">
            <a:avLst/>
          </a:prstGeom>
          <a:noFill/>
        </p:spPr>
      </p:pic>
    </p:spTree>
    <p:extLst>
      <p:ext uri="{BB962C8B-B14F-4D97-AF65-F5344CB8AC3E}">
        <p14:creationId xmlns:p14="http://schemas.microsoft.com/office/powerpoint/2010/main" val="2080810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a:spLocks noGrp="1"/>
          </p:cNvSpPr>
          <p:nvPr>
            <p:ph idx="1"/>
          </p:nvPr>
        </p:nvSpPr>
        <p:spPr>
          <a:xfrm>
            <a:off x="179512" y="1340768"/>
            <a:ext cx="8507288" cy="4896544"/>
          </a:xfrm>
        </p:spPr>
        <p:txBody>
          <a:bodyPr>
            <a:normAutofit fontScale="92500" lnSpcReduction="10000"/>
          </a:bodyPr>
          <a:lstStyle/>
          <a:p>
            <a:pPr marL="0" indent="0">
              <a:buNone/>
            </a:pPr>
            <a:r>
              <a:rPr lang="el-GR" sz="2800" i="1" dirty="0" smtClean="0"/>
              <a:t>Μπορεί να συμβάλει στην οικονομική ανάπτυξη η διατήρηση της βιοποικιλότητας;</a:t>
            </a:r>
          </a:p>
          <a:p>
            <a:pPr marL="0" indent="0">
              <a:buNone/>
            </a:pPr>
            <a:endParaRPr lang="el-GR" dirty="0" smtClean="0"/>
          </a:p>
          <a:p>
            <a:r>
              <a:rPr lang="el-GR" dirty="0" smtClean="0"/>
              <a:t>43</a:t>
            </a:r>
            <a:r>
              <a:rPr lang="el-GR" dirty="0"/>
              <a:t>% πιστεύουν ότι το Δίκτυο </a:t>
            </a:r>
            <a:r>
              <a:rPr lang="en-US" dirty="0"/>
              <a:t>Natura </a:t>
            </a:r>
            <a:r>
              <a:rPr lang="el-GR" dirty="0"/>
              <a:t>2000 προστατεύει τη φύση και ωφελεί την ανάπτυξη στην Κρήτη</a:t>
            </a:r>
            <a:r>
              <a:rPr lang="en-US" dirty="0"/>
              <a:t> </a:t>
            </a:r>
            <a:r>
              <a:rPr lang="el-GR" dirty="0" smtClean="0"/>
              <a:t>(81% για τους επισκέπτες) </a:t>
            </a:r>
          </a:p>
          <a:p>
            <a:endParaRPr lang="el-GR" dirty="0" smtClean="0"/>
          </a:p>
          <a:p>
            <a:r>
              <a:rPr lang="el-GR" dirty="0" smtClean="0"/>
              <a:t>Ενώ </a:t>
            </a:r>
            <a:r>
              <a:rPr lang="el-GR" dirty="0"/>
              <a:t>το </a:t>
            </a:r>
            <a:r>
              <a:rPr lang="el-GR" dirty="0" smtClean="0"/>
              <a:t>53% </a:t>
            </a:r>
            <a:r>
              <a:rPr lang="el-GR" dirty="0"/>
              <a:t>εκτιμά ότι οι υποδομές και οι επενδύσεις έχουν περιοριστεί στη περιοχή τους από την ένταξη της στο Δίκτυο NATURA 2000</a:t>
            </a:r>
          </a:p>
          <a:p>
            <a:pPr marL="0" indent="0">
              <a:buNone/>
            </a:pPr>
            <a:endParaRPr lang="el-GR" dirty="0" smtClean="0"/>
          </a:p>
          <a:p>
            <a:pPr marL="0" indent="0">
              <a:buNone/>
            </a:pPr>
            <a:endParaRPr lang="en-US" dirty="0"/>
          </a:p>
        </p:txBody>
      </p:sp>
      <p:sp>
        <p:nvSpPr>
          <p:cNvPr id="6" name="Title 1"/>
          <p:cNvSpPr txBox="1">
            <a:spLocks/>
          </p:cNvSpPr>
          <p:nvPr/>
        </p:nvSpPr>
        <p:spPr>
          <a:xfrm>
            <a:off x="-360548" y="161916"/>
            <a:ext cx="98650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Περιοχές </a:t>
            </a:r>
            <a:r>
              <a:rPr lang="en-GB"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Natura 2000</a:t>
            </a:r>
            <a:r>
              <a:rPr lang="el-GR"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Αποτελέσματα μελέτης</a:t>
            </a:r>
            <a:endParaRPr lang="en-US" sz="3300" dirty="0"/>
          </a:p>
        </p:txBody>
      </p:sp>
    </p:spTree>
    <p:extLst>
      <p:ext uri="{BB962C8B-B14F-4D97-AF65-F5344CB8AC3E}">
        <p14:creationId xmlns:p14="http://schemas.microsoft.com/office/powerpoint/2010/main" val="2308141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308128"/>
            <a:ext cx="86868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10" name="Rectangle 9"/>
          <p:cNvSpPr/>
          <p:nvPr/>
        </p:nvSpPr>
        <p:spPr>
          <a:xfrm>
            <a:off x="3944781" y="2631843"/>
            <a:ext cx="152477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6000" b="1" dirty="0" smtClean="0">
                <a:ln/>
                <a:solidFill>
                  <a:schemeClr val="accent3"/>
                </a:solidFill>
              </a:rPr>
              <a:t>67</a:t>
            </a:r>
            <a:r>
              <a:rPr lang="el-GR" sz="6000" b="1" cap="none" spc="0" dirty="0" smtClean="0">
                <a:ln/>
                <a:solidFill>
                  <a:schemeClr val="accent3"/>
                </a:solidFill>
                <a:effectLst/>
              </a:rPr>
              <a:t>%</a:t>
            </a:r>
            <a:endParaRPr lang="en-US" sz="6000" b="1" cap="none" spc="0" dirty="0">
              <a:ln/>
              <a:solidFill>
                <a:schemeClr val="accent3"/>
              </a:solidFill>
              <a:effectLst/>
            </a:endParaRPr>
          </a:p>
        </p:txBody>
      </p:sp>
      <p:sp>
        <p:nvSpPr>
          <p:cNvPr id="13" name="Rectangle 12"/>
          <p:cNvSpPr/>
          <p:nvPr/>
        </p:nvSpPr>
        <p:spPr>
          <a:xfrm>
            <a:off x="6978755" y="2693399"/>
            <a:ext cx="1436612"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600" b="1" dirty="0" smtClean="0">
                <a:ln/>
                <a:solidFill>
                  <a:schemeClr val="accent2">
                    <a:lumMod val="75000"/>
                  </a:schemeClr>
                </a:solidFill>
              </a:rPr>
              <a:t>22</a:t>
            </a:r>
            <a:r>
              <a:rPr lang="el-GR" sz="5600" b="1" cap="none" spc="0" dirty="0" smtClean="0">
                <a:ln/>
                <a:solidFill>
                  <a:schemeClr val="accent2">
                    <a:lumMod val="75000"/>
                  </a:schemeClr>
                </a:solidFill>
                <a:effectLst/>
              </a:rPr>
              <a:t>%</a:t>
            </a:r>
            <a:endParaRPr lang="en-US" sz="5600" b="1" cap="none" spc="0" dirty="0">
              <a:ln/>
              <a:solidFill>
                <a:schemeClr val="accent2">
                  <a:lumMod val="75000"/>
                </a:schemeClr>
              </a:solidFill>
              <a:effectLst/>
            </a:endParaRPr>
          </a:p>
        </p:txBody>
      </p:sp>
      <p:sp>
        <p:nvSpPr>
          <p:cNvPr id="4" name="TextBox 3"/>
          <p:cNvSpPr txBox="1"/>
          <p:nvPr/>
        </p:nvSpPr>
        <p:spPr>
          <a:xfrm>
            <a:off x="2573157" y="1358239"/>
            <a:ext cx="3997686" cy="584775"/>
          </a:xfrm>
          <a:prstGeom prst="rect">
            <a:avLst/>
          </a:prstGeom>
          <a:noFill/>
        </p:spPr>
        <p:txBody>
          <a:bodyPr wrap="square" rtlCol="0">
            <a:spAutoFit/>
          </a:bodyPr>
          <a:lstStyle/>
          <a:p>
            <a:r>
              <a:rPr lang="el-GR" sz="3200" b="1" dirty="0" smtClean="0">
                <a:solidFill>
                  <a:schemeClr val="accent3">
                    <a:lumMod val="50000"/>
                  </a:schemeClr>
                </a:solidFill>
              </a:rPr>
              <a:t>Αγροτικός πληθυσμός </a:t>
            </a:r>
            <a:endParaRPr lang="en-US" sz="3200" b="1" dirty="0">
              <a:solidFill>
                <a:schemeClr val="accent3">
                  <a:lumMod val="50000"/>
                </a:schemeClr>
              </a:solidFill>
            </a:endParaRPr>
          </a:p>
        </p:txBody>
      </p:sp>
      <p:sp>
        <p:nvSpPr>
          <p:cNvPr id="5" name="Rectangle 4"/>
          <p:cNvSpPr/>
          <p:nvPr/>
        </p:nvSpPr>
        <p:spPr>
          <a:xfrm>
            <a:off x="5980655" y="2708787"/>
            <a:ext cx="505267" cy="923330"/>
          </a:xfrm>
          <a:prstGeom prst="rect">
            <a:avLst/>
          </a:prstGeom>
          <a:noFill/>
        </p:spPr>
        <p:txBody>
          <a:bodyPr wrap="none" lIns="91440" tIns="45720" rIns="91440" bIns="45720">
            <a:spAutoFit/>
          </a:bodyPr>
          <a:lstStyle/>
          <a:p>
            <a:pPr algn="ctr"/>
            <a:r>
              <a:rPr lang="el-GR"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4" name="Title 1"/>
          <p:cNvSpPr txBox="1">
            <a:spLocks/>
          </p:cNvSpPr>
          <p:nvPr/>
        </p:nvSpPr>
        <p:spPr>
          <a:xfrm>
            <a:off x="-360548" y="161916"/>
            <a:ext cx="98650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Περιοχές </a:t>
            </a:r>
            <a:r>
              <a:rPr lang="en-GB"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Natura 2000</a:t>
            </a:r>
            <a:r>
              <a:rPr lang="el-GR"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Αποτελέσματα μελέτης</a:t>
            </a:r>
            <a:endParaRPr lang="en-US" sz="3300" dirty="0"/>
          </a:p>
        </p:txBody>
      </p:sp>
      <p:sp>
        <p:nvSpPr>
          <p:cNvPr id="16" name="Rectangle 15"/>
          <p:cNvSpPr/>
          <p:nvPr/>
        </p:nvSpPr>
        <p:spPr>
          <a:xfrm>
            <a:off x="2199888" y="4934805"/>
            <a:ext cx="1436612"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5600" b="1" dirty="0" smtClean="0">
                <a:ln/>
                <a:solidFill>
                  <a:schemeClr val="accent2">
                    <a:lumMod val="75000"/>
                  </a:schemeClr>
                </a:solidFill>
              </a:rPr>
              <a:t>64</a:t>
            </a:r>
            <a:r>
              <a:rPr lang="el-GR" sz="5600" b="1" cap="none" spc="0" dirty="0" smtClean="0">
                <a:ln/>
                <a:solidFill>
                  <a:schemeClr val="accent2">
                    <a:lumMod val="75000"/>
                  </a:schemeClr>
                </a:solidFill>
                <a:effectLst/>
              </a:rPr>
              <a:t>%</a:t>
            </a:r>
            <a:endParaRPr lang="en-US" sz="5600" b="1" cap="none" spc="0" dirty="0">
              <a:ln/>
              <a:solidFill>
                <a:schemeClr val="accent2">
                  <a:lumMod val="75000"/>
                </a:schemeClr>
              </a:solidFill>
              <a:effectLst/>
            </a:endParaRPr>
          </a:p>
        </p:txBody>
      </p:sp>
      <p:sp>
        <p:nvSpPr>
          <p:cNvPr id="17" name="Rectangle 16"/>
          <p:cNvSpPr/>
          <p:nvPr/>
        </p:nvSpPr>
        <p:spPr>
          <a:xfrm>
            <a:off x="5049310" y="4934804"/>
            <a:ext cx="1436612"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5600" b="1" dirty="0" smtClean="0">
                <a:ln/>
                <a:solidFill>
                  <a:schemeClr val="accent2">
                    <a:lumMod val="75000"/>
                  </a:schemeClr>
                </a:solidFill>
              </a:rPr>
              <a:t>76</a:t>
            </a:r>
            <a:r>
              <a:rPr lang="el-GR" sz="5600" b="1" cap="none" spc="0" dirty="0" smtClean="0">
                <a:ln/>
                <a:solidFill>
                  <a:schemeClr val="accent2">
                    <a:lumMod val="75000"/>
                  </a:schemeClr>
                </a:solidFill>
                <a:effectLst/>
              </a:rPr>
              <a:t>%</a:t>
            </a:r>
            <a:endParaRPr lang="en-US" sz="5600" b="1" cap="none" spc="0" dirty="0">
              <a:ln/>
              <a:solidFill>
                <a:schemeClr val="accent2">
                  <a:lumMod val="75000"/>
                </a:schemeClr>
              </a:solidFill>
              <a:effectLst/>
            </a:endParaRPr>
          </a:p>
        </p:txBody>
      </p:sp>
      <p:pic>
        <p:nvPicPr>
          <p:cNvPr id="15" name="Picture 14"/>
          <p:cNvPicPr>
            <a:picLocks noChangeAspect="1"/>
          </p:cNvPicPr>
          <p:nvPr/>
        </p:nvPicPr>
        <p:blipFill>
          <a:blip r:embed="rId3"/>
          <a:stretch>
            <a:fillRect/>
          </a:stretch>
        </p:blipFill>
        <p:spPr>
          <a:xfrm>
            <a:off x="221224" y="2434902"/>
            <a:ext cx="1709340" cy="1212749"/>
          </a:xfrm>
          <a:prstGeom prst="rect">
            <a:avLst/>
          </a:prstGeom>
        </p:spPr>
      </p:pic>
      <p:pic>
        <p:nvPicPr>
          <p:cNvPr id="81926"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9174" y="2610378"/>
            <a:ext cx="1457359" cy="971573"/>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Arrow 18"/>
          <p:cNvSpPr/>
          <p:nvPr/>
        </p:nvSpPr>
        <p:spPr>
          <a:xfrm>
            <a:off x="2011968" y="3096164"/>
            <a:ext cx="375840" cy="196699"/>
          </a:xfrm>
          <a:prstGeom prst="rightArrow">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1928"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600" y="4707607"/>
            <a:ext cx="1578587" cy="1182417"/>
          </a:xfrm>
          <a:prstGeom prst="rect">
            <a:avLst/>
          </a:prstGeom>
          <a:noFill/>
          <a:extLst>
            <a:ext uri="{909E8E84-426E-40DD-AFC4-6F175D3DCCD1}">
              <a14:hiddenFill xmlns:a14="http://schemas.microsoft.com/office/drawing/2010/main">
                <a:solidFill>
                  <a:srgbClr val="FFFFFF"/>
                </a:solidFill>
              </a14:hiddenFill>
            </a:ext>
          </a:extLst>
        </p:spPr>
      </p:pic>
      <p:sp>
        <p:nvSpPr>
          <p:cNvPr id="21" name="Multiply 20"/>
          <p:cNvSpPr/>
          <p:nvPr/>
        </p:nvSpPr>
        <p:spPr>
          <a:xfrm>
            <a:off x="-214792" y="4067737"/>
            <a:ext cx="2660952" cy="2613183"/>
          </a:xfrm>
          <a:prstGeom prst="mathMultiply">
            <a:avLst>
              <a:gd name="adj1" fmla="val 52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6"/>
          <a:stretch>
            <a:fillRect/>
          </a:stretch>
        </p:blipFill>
        <p:spPr>
          <a:xfrm>
            <a:off x="6875400" y="3996657"/>
            <a:ext cx="1983110" cy="1072169"/>
          </a:xfrm>
          <a:prstGeom prst="rect">
            <a:avLst/>
          </a:prstGeom>
        </p:spPr>
      </p:pic>
      <p:pic>
        <p:nvPicPr>
          <p:cNvPr id="27" name="Picture 26"/>
          <p:cNvPicPr>
            <a:picLocks noChangeAspect="1"/>
          </p:cNvPicPr>
          <p:nvPr/>
        </p:nvPicPr>
        <p:blipFill>
          <a:blip r:embed="rId3"/>
          <a:stretch>
            <a:fillRect/>
          </a:stretch>
        </p:blipFill>
        <p:spPr>
          <a:xfrm>
            <a:off x="7122735" y="5272269"/>
            <a:ext cx="1292632" cy="917101"/>
          </a:xfrm>
          <a:prstGeom prst="rect">
            <a:avLst/>
          </a:prstGeom>
        </p:spPr>
      </p:pic>
      <p:sp>
        <p:nvSpPr>
          <p:cNvPr id="28" name="Multiply 27"/>
          <p:cNvSpPr/>
          <p:nvPr/>
        </p:nvSpPr>
        <p:spPr>
          <a:xfrm>
            <a:off x="6438575" y="3965677"/>
            <a:ext cx="2660952" cy="2613183"/>
          </a:xfrm>
          <a:prstGeom prst="mathMultiply">
            <a:avLst>
              <a:gd name="adj1" fmla="val 52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59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ΚΙΝΑ 2000 Π.Χ.</a:t>
            </a:r>
            <a:endParaRPr lang="en-GB" dirty="0"/>
          </a:p>
        </p:txBody>
      </p:sp>
      <p:sp>
        <p:nvSpPr>
          <p:cNvPr id="3" name="Content Placeholder 2"/>
          <p:cNvSpPr>
            <a:spLocks noGrp="1"/>
          </p:cNvSpPr>
          <p:nvPr>
            <p:ph idx="1"/>
          </p:nvPr>
        </p:nvSpPr>
        <p:spPr/>
        <p:txBody>
          <a:bodyPr/>
          <a:lstStyle/>
          <a:p>
            <a:endParaRPr lang="en-GB"/>
          </a:p>
        </p:txBody>
      </p:sp>
      <p:sp>
        <p:nvSpPr>
          <p:cNvPr id="6" name="Rectangle 5"/>
          <p:cNvSpPr/>
          <p:nvPr/>
        </p:nvSpPr>
        <p:spPr>
          <a:xfrm>
            <a:off x="4484345" y="0"/>
            <a:ext cx="4659655" cy="7101408"/>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pic>
        <p:nvPicPr>
          <p:cNvPr id="1028" name="Picture 4" descr="C:\Users\Ploumi\Desktop\family-tree.jpg"/>
          <p:cNvPicPr>
            <a:picLocks noChangeAspect="1" noChangeArrowheads="1"/>
          </p:cNvPicPr>
          <p:nvPr/>
        </p:nvPicPr>
        <p:blipFill>
          <a:blip r:embed="rId3" cstate="print"/>
          <a:srcRect/>
          <a:stretch>
            <a:fillRect/>
          </a:stretch>
        </p:blipFill>
        <p:spPr bwMode="auto">
          <a:xfrm>
            <a:off x="5375829" y="4439144"/>
            <a:ext cx="1482710" cy="1449761"/>
          </a:xfrm>
          <a:prstGeom prst="rect">
            <a:avLst/>
          </a:prstGeom>
          <a:noFill/>
        </p:spPr>
      </p:pic>
      <p:pic>
        <p:nvPicPr>
          <p:cNvPr id="1030" name="Picture 6" descr="C:\Users\Ploumi\Desktop\fish.gif"/>
          <p:cNvPicPr>
            <a:picLocks noChangeAspect="1" noChangeArrowheads="1"/>
          </p:cNvPicPr>
          <p:nvPr/>
        </p:nvPicPr>
        <p:blipFill>
          <a:blip r:embed="rId4" cstate="print"/>
          <a:srcRect/>
          <a:stretch>
            <a:fillRect/>
          </a:stretch>
        </p:blipFill>
        <p:spPr bwMode="auto">
          <a:xfrm>
            <a:off x="7306817" y="4918539"/>
            <a:ext cx="1403648" cy="1403648"/>
          </a:xfrm>
          <a:prstGeom prst="rect">
            <a:avLst/>
          </a:prstGeom>
          <a:noFill/>
        </p:spPr>
      </p:pic>
      <p:sp>
        <p:nvSpPr>
          <p:cNvPr id="11" name="Rectangle 10"/>
          <p:cNvSpPr/>
          <p:nvPr/>
        </p:nvSpPr>
        <p:spPr>
          <a:xfrm>
            <a:off x="5152985" y="371254"/>
            <a:ext cx="3495829" cy="707886"/>
          </a:xfrm>
          <a:prstGeom prst="rect">
            <a:avLst/>
          </a:prstGeom>
          <a:noFill/>
        </p:spPr>
        <p:txBody>
          <a:bodyPr wrap="none" lIns="91440" tIns="45720" rIns="91440" bIns="45720">
            <a:spAutoFit/>
          </a:bodyPr>
          <a:lstStyle/>
          <a:p>
            <a:pPr algn="ctr"/>
            <a:r>
              <a:rPr lang="el-GR" sz="40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Κίνα</a:t>
            </a:r>
            <a:r>
              <a:rPr lang="en-US" sz="40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a:t>
            </a:r>
            <a:r>
              <a:rPr lang="el-GR" sz="40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2000 </a:t>
            </a:r>
            <a:r>
              <a:rPr lang="el-GR" sz="4000" b="1" cap="none" spc="0" dirty="0" err="1"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π.Χ</a:t>
            </a:r>
            <a:endParaRPr lang="en-GB" sz="4000" b="1" cap="none" spc="0" dirty="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sp>
        <p:nvSpPr>
          <p:cNvPr id="12" name="TextBox 11"/>
          <p:cNvSpPr txBox="1"/>
          <p:nvPr/>
        </p:nvSpPr>
        <p:spPr>
          <a:xfrm>
            <a:off x="4853271" y="6206997"/>
            <a:ext cx="4202454" cy="307777"/>
          </a:xfrm>
          <a:prstGeom prst="rect">
            <a:avLst/>
          </a:prstGeom>
          <a:noFill/>
        </p:spPr>
        <p:txBody>
          <a:bodyPr wrap="square" rtlCol="0">
            <a:spAutoFit/>
          </a:bodyPr>
          <a:lstStyle/>
          <a:p>
            <a:r>
              <a:rPr lang="el-GR" sz="1400" dirty="0" smtClean="0"/>
              <a:t>Πηγή: </a:t>
            </a:r>
            <a:r>
              <a:rPr lang="en-GB" sz="1400" dirty="0" smtClean="0"/>
              <a:t>United Nations Environment Programme, 2011</a:t>
            </a:r>
            <a:endParaRPr lang="en-GB" sz="1400" dirty="0"/>
          </a:p>
        </p:txBody>
      </p:sp>
      <p:pic>
        <p:nvPicPr>
          <p:cNvPr id="1027" name="Picture 3" descr="C:\Users\Ploumi\Desktop\China1.jpg"/>
          <p:cNvPicPr>
            <a:picLocks noChangeAspect="1" noChangeArrowheads="1"/>
          </p:cNvPicPr>
          <p:nvPr/>
        </p:nvPicPr>
        <p:blipFill>
          <a:blip r:embed="rId5" cstate="print"/>
          <a:srcRect/>
          <a:stretch>
            <a:fillRect/>
          </a:stretch>
        </p:blipFill>
        <p:spPr bwMode="auto">
          <a:xfrm>
            <a:off x="5066187" y="1600200"/>
            <a:ext cx="3776622" cy="2317884"/>
          </a:xfrm>
          <a:prstGeom prst="rect">
            <a:avLst/>
          </a:prstGeom>
          <a:noFill/>
        </p:spPr>
      </p:pic>
      <p:sp>
        <p:nvSpPr>
          <p:cNvPr id="10" name="Rectangle 9"/>
          <p:cNvSpPr/>
          <p:nvPr/>
        </p:nvSpPr>
        <p:spPr>
          <a:xfrm>
            <a:off x="8042" y="44624"/>
            <a:ext cx="4680847" cy="7101408"/>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lvl="0" algn="ctr"/>
            <a:r>
              <a:rPr lang="el-GR" sz="40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rPr>
              <a:t>Ελλάδα</a:t>
            </a:r>
          </a:p>
          <a:p>
            <a:pPr lvl="0" algn="ctr"/>
            <a:r>
              <a:rPr lang="el-GR" sz="40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rPr>
              <a:t>5</a:t>
            </a:r>
            <a:r>
              <a:rPr lang="el-GR" sz="4000" b="1" baseline="30000"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rPr>
              <a:t>ος</a:t>
            </a:r>
            <a:r>
              <a:rPr lang="el-GR" sz="40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rPr>
              <a:t> αιώνας </a:t>
            </a:r>
            <a:r>
              <a:rPr lang="el-GR" sz="4000" b="1" dirty="0" err="1"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rPr>
              <a:t>π.Χ</a:t>
            </a:r>
            <a:endParaRPr lang="el-GR" sz="40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lvl="0" algn="ctr"/>
            <a:endParaRPr lang="en-GB" sz="40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lvl="0" algn="ctr"/>
            <a:endParaRPr lang="en-GB" sz="54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lvl="0" algn="ctr"/>
            <a:endParaRPr lang="en-GB" sz="54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lvl="0" algn="ctr"/>
            <a:endParaRPr lang="en-GB" sz="54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lvl="0" algn="ctr"/>
            <a:endParaRPr lang="en-GB" sz="54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lvl="0" algn="ctr"/>
            <a:endParaRPr lang="en-GB" sz="5400" b="1" dirty="0" smtClean="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lvl="0" algn="ctr"/>
            <a:endParaRPr lang="en-GB" sz="5400" b="1" dirty="0">
              <a:ln w="12700">
                <a:solidFill>
                  <a:srgbClr val="1F497D">
                    <a:satMod val="155000"/>
                  </a:srgb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pic>
        <p:nvPicPr>
          <p:cNvPr id="13" name="Picture 3" descr="C:\Users\Ploumi\Desktop\plato.jpg"/>
          <p:cNvPicPr>
            <a:picLocks noChangeAspect="1" noChangeArrowheads="1"/>
          </p:cNvPicPr>
          <p:nvPr/>
        </p:nvPicPr>
        <p:blipFill>
          <a:blip r:embed="rId6" cstate="print"/>
          <a:srcRect/>
          <a:stretch>
            <a:fillRect/>
          </a:stretch>
        </p:blipFill>
        <p:spPr bwMode="auto">
          <a:xfrm>
            <a:off x="1400240" y="1600200"/>
            <a:ext cx="1875580" cy="2097812"/>
          </a:xfrm>
          <a:prstGeom prst="rect">
            <a:avLst/>
          </a:prstGeom>
          <a:noFill/>
        </p:spPr>
      </p:pic>
      <p:pic>
        <p:nvPicPr>
          <p:cNvPr id="14" name="Picture 5" descr="http://kpe-kastor.kas.sch.gr/the_lake/eikones.htm/water4cdr.jpg"/>
          <p:cNvPicPr>
            <a:picLocks noChangeAspect="1" noChangeArrowheads="1"/>
          </p:cNvPicPr>
          <p:nvPr/>
        </p:nvPicPr>
        <p:blipFill>
          <a:blip r:embed="rId7" cstate="print"/>
          <a:srcRect/>
          <a:stretch>
            <a:fillRect/>
          </a:stretch>
        </p:blipFill>
        <p:spPr bwMode="auto">
          <a:xfrm>
            <a:off x="1403648" y="3978797"/>
            <a:ext cx="2435766" cy="2106938"/>
          </a:xfrm>
          <a:prstGeom prst="rect">
            <a:avLst/>
          </a:prstGeom>
          <a:noFill/>
        </p:spPr>
      </p:pic>
      <p:sp>
        <p:nvSpPr>
          <p:cNvPr id="4" name="Rectangle 3"/>
          <p:cNvSpPr/>
          <p:nvPr/>
        </p:nvSpPr>
        <p:spPr>
          <a:xfrm>
            <a:off x="2348465" y="6206996"/>
            <a:ext cx="2238177" cy="307777"/>
          </a:xfrm>
          <a:prstGeom prst="rect">
            <a:avLst/>
          </a:prstGeom>
        </p:spPr>
        <p:txBody>
          <a:bodyPr wrap="none">
            <a:spAutoFit/>
          </a:bodyPr>
          <a:lstStyle/>
          <a:p>
            <a:r>
              <a:rPr lang="el-GR" sz="1400" dirty="0"/>
              <a:t>Πηγή: </a:t>
            </a:r>
            <a:r>
              <a:rPr lang="en-GB" sz="1400" dirty="0" err="1"/>
              <a:t>Lamarque</a:t>
            </a:r>
            <a:r>
              <a:rPr lang="en-GB" sz="1400" dirty="0"/>
              <a:t> et al., 2011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8454" y="2369445"/>
            <a:ext cx="1436612"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5600" b="1" cap="none" spc="0" dirty="0" smtClean="0">
                <a:ln/>
                <a:solidFill>
                  <a:schemeClr val="accent2">
                    <a:lumMod val="75000"/>
                  </a:schemeClr>
                </a:solidFill>
                <a:effectLst/>
              </a:rPr>
              <a:t>8</a:t>
            </a:r>
            <a:r>
              <a:rPr lang="en-US" sz="5600" b="1" dirty="0">
                <a:ln/>
                <a:solidFill>
                  <a:schemeClr val="accent2">
                    <a:lumMod val="75000"/>
                  </a:schemeClr>
                </a:solidFill>
              </a:rPr>
              <a:t>8</a:t>
            </a:r>
            <a:r>
              <a:rPr lang="el-GR" sz="5600" b="1" cap="none" spc="0" dirty="0" smtClean="0">
                <a:ln/>
                <a:solidFill>
                  <a:schemeClr val="accent2">
                    <a:lumMod val="75000"/>
                  </a:schemeClr>
                </a:solidFill>
                <a:effectLst/>
              </a:rPr>
              <a:t>%</a:t>
            </a:r>
            <a:endParaRPr lang="en-US" sz="5600" b="1" cap="none" spc="0" dirty="0">
              <a:ln/>
              <a:solidFill>
                <a:schemeClr val="accent2">
                  <a:lumMod val="75000"/>
                </a:schemeClr>
              </a:solidFill>
              <a:effectLst/>
            </a:endParaRPr>
          </a:p>
        </p:txBody>
      </p:sp>
      <p:sp>
        <p:nvSpPr>
          <p:cNvPr id="6" name="Rectangle 5"/>
          <p:cNvSpPr/>
          <p:nvPr/>
        </p:nvSpPr>
        <p:spPr>
          <a:xfrm>
            <a:off x="1810769" y="2338668"/>
            <a:ext cx="152477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6000" b="1" cap="none" spc="0" dirty="0" smtClean="0">
                <a:ln/>
                <a:solidFill>
                  <a:schemeClr val="accent3"/>
                </a:solidFill>
                <a:effectLst/>
              </a:rPr>
              <a:t>4</a:t>
            </a:r>
            <a:r>
              <a:rPr lang="en-US" sz="6000" b="1" cap="none" spc="0" dirty="0" smtClean="0">
                <a:ln/>
                <a:solidFill>
                  <a:schemeClr val="accent3"/>
                </a:solidFill>
                <a:effectLst/>
              </a:rPr>
              <a:t>8</a:t>
            </a:r>
            <a:r>
              <a:rPr lang="el-GR" sz="6000" b="1" cap="none" spc="0" dirty="0" smtClean="0">
                <a:ln/>
                <a:solidFill>
                  <a:schemeClr val="accent3"/>
                </a:solidFill>
                <a:effectLst/>
              </a:rPr>
              <a:t>%</a:t>
            </a:r>
            <a:endParaRPr lang="en-US" sz="6000" b="1" cap="none" spc="0" dirty="0">
              <a:ln/>
              <a:solidFill>
                <a:schemeClr val="accent3"/>
              </a:solidFill>
              <a:effectLst/>
            </a:endParaRPr>
          </a:p>
        </p:txBody>
      </p:sp>
      <p:pic>
        <p:nvPicPr>
          <p:cNvPr id="7" name="Picture 2" descr="Image result for vs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983" y="2449750"/>
            <a:ext cx="888033" cy="85505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60548" y="161916"/>
            <a:ext cx="986509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Περιοχές </a:t>
            </a:r>
            <a:r>
              <a:rPr lang="en-GB"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Natura 2000</a:t>
            </a:r>
            <a:r>
              <a:rPr lang="el-GR" sz="33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Αποτελέσματα μελέτης</a:t>
            </a:r>
            <a:endParaRPr lang="en-US" sz="3300" dirty="0"/>
          </a:p>
        </p:txBody>
      </p:sp>
      <p:sp>
        <p:nvSpPr>
          <p:cNvPr id="9" name="TextBox 8"/>
          <p:cNvSpPr txBox="1"/>
          <p:nvPr/>
        </p:nvSpPr>
        <p:spPr>
          <a:xfrm>
            <a:off x="2573157" y="1358239"/>
            <a:ext cx="3997686" cy="584775"/>
          </a:xfrm>
          <a:prstGeom prst="rect">
            <a:avLst/>
          </a:prstGeom>
          <a:noFill/>
        </p:spPr>
        <p:txBody>
          <a:bodyPr wrap="square" rtlCol="0">
            <a:spAutoFit/>
          </a:bodyPr>
          <a:lstStyle/>
          <a:p>
            <a:pPr algn="ctr"/>
            <a:r>
              <a:rPr lang="el-GR" sz="3200" b="1" dirty="0" smtClean="0">
                <a:solidFill>
                  <a:schemeClr val="accent3">
                    <a:lumMod val="50000"/>
                  </a:schemeClr>
                </a:solidFill>
              </a:rPr>
              <a:t>Τουρισμός</a:t>
            </a:r>
            <a:endParaRPr lang="en-US" sz="3200" b="1" dirty="0">
              <a:solidFill>
                <a:schemeClr val="accent3">
                  <a:lumMod val="50000"/>
                </a:schemeClr>
              </a:solidFill>
            </a:endParaRPr>
          </a:p>
        </p:txBody>
      </p:sp>
      <p:pic>
        <p:nvPicPr>
          <p:cNvPr id="11" name="Picture 10"/>
          <p:cNvPicPr>
            <a:picLocks noChangeAspect="1"/>
          </p:cNvPicPr>
          <p:nvPr/>
        </p:nvPicPr>
        <p:blipFill>
          <a:blip r:embed="rId4"/>
          <a:stretch>
            <a:fillRect/>
          </a:stretch>
        </p:blipFill>
        <p:spPr>
          <a:xfrm>
            <a:off x="7596336" y="2338668"/>
            <a:ext cx="1039548" cy="1120648"/>
          </a:xfrm>
          <a:prstGeom prst="rect">
            <a:avLst/>
          </a:prstGeom>
        </p:spPr>
      </p:pic>
      <p:pic>
        <p:nvPicPr>
          <p:cNvPr id="12" name="Picture 11"/>
          <p:cNvPicPr>
            <a:picLocks noChangeAspect="1"/>
          </p:cNvPicPr>
          <p:nvPr/>
        </p:nvPicPr>
        <p:blipFill>
          <a:blip r:embed="rId5"/>
          <a:stretch>
            <a:fillRect/>
          </a:stretch>
        </p:blipFill>
        <p:spPr>
          <a:xfrm>
            <a:off x="605022" y="2418552"/>
            <a:ext cx="826617" cy="923487"/>
          </a:xfrm>
          <a:prstGeom prst="rect">
            <a:avLst/>
          </a:prstGeom>
        </p:spPr>
      </p:pic>
      <p:sp>
        <p:nvSpPr>
          <p:cNvPr id="13" name="Rectangle 12"/>
          <p:cNvSpPr/>
          <p:nvPr/>
        </p:nvSpPr>
        <p:spPr>
          <a:xfrm>
            <a:off x="5720290" y="4011457"/>
            <a:ext cx="152477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smtClean="0">
                <a:ln/>
                <a:solidFill>
                  <a:schemeClr val="accent3"/>
                </a:solidFill>
              </a:rPr>
              <a:t>55</a:t>
            </a:r>
            <a:r>
              <a:rPr lang="el-GR" sz="6000" b="1" cap="none" spc="0" dirty="0" smtClean="0">
                <a:ln/>
                <a:solidFill>
                  <a:schemeClr val="accent3"/>
                </a:solidFill>
                <a:effectLst/>
              </a:rPr>
              <a:t>%</a:t>
            </a:r>
            <a:endParaRPr lang="en-US" sz="6000" b="1" cap="none" spc="0" dirty="0">
              <a:ln/>
              <a:solidFill>
                <a:schemeClr val="accent3"/>
              </a:solidFill>
              <a:effectLst/>
            </a:endParaRPr>
          </a:p>
        </p:txBody>
      </p:sp>
      <p:sp>
        <p:nvSpPr>
          <p:cNvPr id="14" name="Rectangle 13"/>
          <p:cNvSpPr/>
          <p:nvPr/>
        </p:nvSpPr>
        <p:spPr>
          <a:xfrm>
            <a:off x="3853694" y="5445224"/>
            <a:ext cx="1436612"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600" b="1" dirty="0" smtClean="0">
                <a:ln/>
                <a:solidFill>
                  <a:schemeClr val="accent2">
                    <a:lumMod val="75000"/>
                  </a:schemeClr>
                </a:solidFill>
              </a:rPr>
              <a:t>75</a:t>
            </a:r>
            <a:r>
              <a:rPr lang="el-GR" sz="5600" b="1" cap="none" spc="0" dirty="0" smtClean="0">
                <a:ln/>
                <a:solidFill>
                  <a:schemeClr val="accent2">
                    <a:lumMod val="75000"/>
                  </a:schemeClr>
                </a:solidFill>
                <a:effectLst/>
              </a:rPr>
              <a:t>%</a:t>
            </a:r>
            <a:endParaRPr lang="en-US" sz="5600" b="1" cap="none" spc="0" dirty="0">
              <a:ln/>
              <a:solidFill>
                <a:schemeClr val="accent2">
                  <a:lumMod val="75000"/>
                </a:schemeClr>
              </a:solidFill>
              <a:effectLst/>
            </a:endParaRPr>
          </a:p>
        </p:txBody>
      </p:sp>
      <p:sp>
        <p:nvSpPr>
          <p:cNvPr id="15" name="Rectangle 14"/>
          <p:cNvSpPr/>
          <p:nvPr/>
        </p:nvSpPr>
        <p:spPr>
          <a:xfrm>
            <a:off x="4242422" y="3889108"/>
            <a:ext cx="570990" cy="1092607"/>
          </a:xfrm>
          <a:prstGeom prst="rect">
            <a:avLst/>
          </a:prstGeom>
          <a:noFill/>
        </p:spPr>
        <p:txBody>
          <a:bodyPr wrap="none" lIns="91440" tIns="45720" rIns="91440" bIns="45720">
            <a:spAutoFit/>
          </a:bodyPr>
          <a:lstStyle/>
          <a:p>
            <a:pPr algn="ctr"/>
            <a:r>
              <a:rPr lang="el-GR" sz="65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endParaRPr lang="en-US" sz="65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6" name="Rectangle 15"/>
          <p:cNvSpPr/>
          <p:nvPr/>
        </p:nvSpPr>
        <p:spPr>
          <a:xfrm>
            <a:off x="1810769" y="3966052"/>
            <a:ext cx="152477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smtClean="0">
                <a:ln/>
                <a:solidFill>
                  <a:schemeClr val="accent3"/>
                </a:solidFill>
              </a:rPr>
              <a:t>89</a:t>
            </a:r>
            <a:r>
              <a:rPr lang="el-GR" sz="6000" b="1" cap="none" spc="0" dirty="0" smtClean="0">
                <a:ln/>
                <a:solidFill>
                  <a:schemeClr val="accent3"/>
                </a:solidFill>
                <a:effectLst/>
              </a:rPr>
              <a:t>%</a:t>
            </a:r>
            <a:endParaRPr lang="en-US" sz="6000" b="1" cap="none" spc="0" dirty="0">
              <a:ln/>
              <a:solidFill>
                <a:schemeClr val="accent3"/>
              </a:solidFill>
              <a:effectLst/>
            </a:endParaRPr>
          </a:p>
        </p:txBody>
      </p:sp>
      <p:pic>
        <p:nvPicPr>
          <p:cNvPr id="17"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650" y="4055547"/>
            <a:ext cx="1457359" cy="971573"/>
          </a:xfrm>
          <a:prstGeom prst="rect">
            <a:avLst/>
          </a:prstGeom>
          <a:noFill/>
          <a:extLst>
            <a:ext uri="{909E8E84-426E-40DD-AFC4-6F175D3DCCD1}">
              <a14:hiddenFill xmlns:a14="http://schemas.microsoft.com/office/drawing/2010/main">
                <a:solidFill>
                  <a:srgbClr val="FFFFFF"/>
                </a:solidFill>
              </a14:hiddenFill>
            </a:ext>
          </a:extLst>
        </p:spPr>
      </p:pic>
      <p:pic>
        <p:nvPicPr>
          <p:cNvPr id="82946" name="Picture 2" descr="Image result for ecotourism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4271361"/>
            <a:ext cx="1359187" cy="5096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ecotourism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0290" y="5715025"/>
            <a:ext cx="1359187" cy="5096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a:stretch>
            <a:fillRect/>
          </a:stretch>
        </p:blipFill>
        <p:spPr>
          <a:xfrm>
            <a:off x="1691680" y="5276403"/>
            <a:ext cx="1773703" cy="1386937"/>
          </a:xfrm>
          <a:prstGeom prst="rect">
            <a:avLst/>
          </a:prstGeom>
        </p:spPr>
      </p:pic>
    </p:spTree>
    <p:extLst>
      <p:ext uri="{BB962C8B-B14F-4D97-AF65-F5344CB8AC3E}">
        <p14:creationId xmlns:p14="http://schemas.microsoft.com/office/powerpoint/2010/main" val="4271371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10" name="Content Placeholder 9"/>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05072" y="-414808"/>
            <a:ext cx="9649072" cy="727280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9" name="Rectangle 8"/>
          <p:cNvSpPr/>
          <p:nvPr/>
        </p:nvSpPr>
        <p:spPr>
          <a:xfrm>
            <a:off x="-264715" y="2996952"/>
            <a:ext cx="9168358" cy="1323439"/>
          </a:xfrm>
          <a:prstGeom prst="rect">
            <a:avLst/>
          </a:prstGeom>
          <a:noFill/>
        </p:spPr>
        <p:txBody>
          <a:bodyPr wrap="square" lIns="91440" tIns="45720" rIns="91440" bIns="45720">
            <a:spAutoFit/>
          </a:bodyPr>
          <a:lstStyle/>
          <a:p>
            <a:pPr algn="ctr"/>
            <a:r>
              <a:rPr lang="el-GR"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Ευχαριστώ πολύ! </a:t>
            </a:r>
            <a:endParaRPr lang="en-GB"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endParaRPr lang="el-GR"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sp>
        <p:nvSpPr>
          <p:cNvPr id="6" name="TextBox 5"/>
          <p:cNvSpPr txBox="1"/>
          <p:nvPr/>
        </p:nvSpPr>
        <p:spPr>
          <a:xfrm>
            <a:off x="223698" y="1052736"/>
            <a:ext cx="8191532" cy="101566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l-GR" sz="3000" b="1" dirty="0" smtClean="0"/>
              <a:t>Τελικά, η οικονομική ανάπτυξη και προστασία του περιβάλλοντος μπορούν να συνυπάρξουν ; </a:t>
            </a:r>
            <a:endParaRPr lang="el-GR" sz="30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C:\Users\Ploumi\Desktop\energy.jpg"/>
          <p:cNvPicPr>
            <a:picLocks noChangeAspect="1" noChangeArrowheads="1"/>
          </p:cNvPicPr>
          <p:nvPr/>
        </p:nvPicPr>
        <p:blipFill>
          <a:blip r:embed="rId3" cstate="print"/>
          <a:srcRect/>
          <a:stretch>
            <a:fillRect/>
          </a:stretch>
        </p:blipFill>
        <p:spPr bwMode="auto">
          <a:xfrm>
            <a:off x="4499992" y="2708920"/>
            <a:ext cx="4644008" cy="4202241"/>
          </a:xfrm>
          <a:prstGeom prst="rect">
            <a:avLst/>
          </a:prstGeom>
          <a:noFill/>
        </p:spPr>
      </p:pic>
      <p:sp>
        <p:nvSpPr>
          <p:cNvPr id="2" name="Title 1"/>
          <p:cNvSpPr>
            <a:spLocks noGrp="1"/>
          </p:cNvSpPr>
          <p:nvPr>
            <p:ph type="title"/>
          </p:nvPr>
        </p:nvSpPr>
        <p:spPr/>
        <p:txBody>
          <a:bodyPr/>
          <a:lstStyle/>
          <a:p>
            <a:endParaRPr lang="en-GB" dirty="0"/>
          </a:p>
        </p:txBody>
      </p:sp>
      <p:pic>
        <p:nvPicPr>
          <p:cNvPr id="19458" name="Picture 2" descr="C:\Users\Ploumi\Desktop\food.jpg"/>
          <p:cNvPicPr>
            <a:picLocks noChangeAspect="1" noChangeArrowheads="1"/>
          </p:cNvPicPr>
          <p:nvPr/>
        </p:nvPicPr>
        <p:blipFill>
          <a:blip r:embed="rId4" cstate="print"/>
          <a:srcRect/>
          <a:stretch>
            <a:fillRect/>
          </a:stretch>
        </p:blipFill>
        <p:spPr bwMode="auto">
          <a:xfrm>
            <a:off x="0" y="3140968"/>
            <a:ext cx="4499992" cy="3717032"/>
          </a:xfrm>
          <a:prstGeom prst="rect">
            <a:avLst/>
          </a:prstGeom>
          <a:noFill/>
        </p:spPr>
      </p:pic>
      <p:pic>
        <p:nvPicPr>
          <p:cNvPr id="19460" name="Picture 4" descr="C:\Users\Ploumi\Desktop\water.png"/>
          <p:cNvPicPr>
            <a:picLocks noChangeAspect="1" noChangeArrowheads="1"/>
          </p:cNvPicPr>
          <p:nvPr/>
        </p:nvPicPr>
        <p:blipFill>
          <a:blip r:embed="rId5" cstate="print"/>
          <a:srcRect/>
          <a:stretch>
            <a:fillRect/>
          </a:stretch>
        </p:blipFill>
        <p:spPr bwMode="auto">
          <a:xfrm>
            <a:off x="-36512" y="0"/>
            <a:ext cx="4572000" cy="3140968"/>
          </a:xfrm>
          <a:prstGeom prst="rect">
            <a:avLst/>
          </a:prstGeom>
          <a:noFill/>
        </p:spPr>
      </p:pic>
      <p:pic>
        <p:nvPicPr>
          <p:cNvPr id="19461" name="Picture 5" descr="C:\Users\Ploumi\Desktop\clothes.jpg"/>
          <p:cNvPicPr>
            <a:picLocks noChangeAspect="1" noChangeArrowheads="1"/>
          </p:cNvPicPr>
          <p:nvPr/>
        </p:nvPicPr>
        <p:blipFill>
          <a:blip r:embed="rId6" cstate="print"/>
          <a:srcRect/>
          <a:stretch>
            <a:fillRect/>
          </a:stretch>
        </p:blipFill>
        <p:spPr bwMode="auto">
          <a:xfrm>
            <a:off x="4499991" y="-27384"/>
            <a:ext cx="4675459" cy="3168352"/>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482" name="Picture 2" descr="http://www.iesp.de/uploads/pics/Forest_Ecosystem.jpg"/>
          <p:cNvPicPr>
            <a:picLocks noChangeAspect="1" noChangeArrowheads="1"/>
          </p:cNvPicPr>
          <p:nvPr/>
        </p:nvPicPr>
        <p:blipFill>
          <a:blip r:embed="rId3" cstate="print"/>
          <a:srcRect/>
          <a:stretch>
            <a:fillRect/>
          </a:stretch>
        </p:blipFill>
        <p:spPr bwMode="auto">
          <a:xfrm>
            <a:off x="0" y="3273698"/>
            <a:ext cx="9167537" cy="3584302"/>
          </a:xfrm>
          <a:prstGeom prst="rect">
            <a:avLst/>
          </a:prstGeom>
          <a:noFill/>
        </p:spPr>
      </p:pic>
      <p:pic>
        <p:nvPicPr>
          <p:cNvPr id="20484" name="Picture 4" descr="http://www.americanforests.org/wp-content/uploads/2012/06/Recreation-kids-crossing-bridge2.jpg"/>
          <p:cNvPicPr>
            <a:picLocks noChangeAspect="1" noChangeArrowheads="1"/>
          </p:cNvPicPr>
          <p:nvPr/>
        </p:nvPicPr>
        <p:blipFill>
          <a:blip r:embed="rId4" cstate="print"/>
          <a:srcRect/>
          <a:stretch>
            <a:fillRect/>
          </a:stretch>
        </p:blipFill>
        <p:spPr bwMode="auto">
          <a:xfrm>
            <a:off x="-324544" y="0"/>
            <a:ext cx="5251513" cy="3501008"/>
          </a:xfrm>
          <a:prstGeom prst="rect">
            <a:avLst/>
          </a:prstGeom>
          <a:noFill/>
        </p:spPr>
      </p:pic>
      <p:pic>
        <p:nvPicPr>
          <p:cNvPr id="20485" name="Picture 5" descr="C:\Users\Ploumi\Desktop\images.jpg"/>
          <p:cNvPicPr>
            <a:picLocks noChangeAspect="1" noChangeArrowheads="1"/>
          </p:cNvPicPr>
          <p:nvPr/>
        </p:nvPicPr>
        <p:blipFill>
          <a:blip r:embed="rId5" cstate="print"/>
          <a:srcRect/>
          <a:stretch>
            <a:fillRect/>
          </a:stretch>
        </p:blipFill>
        <p:spPr bwMode="auto">
          <a:xfrm>
            <a:off x="4536504" y="0"/>
            <a:ext cx="4644008" cy="350100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6" y="1034829"/>
            <a:ext cx="9036496" cy="864096"/>
          </a:xfrm>
        </p:spPr>
        <p:txBody>
          <a:bodyPr>
            <a:normAutofit fontScale="90000"/>
          </a:bodyPr>
          <a:lstStyle/>
          <a:p>
            <a:r>
              <a:rPr lang="el-GR" b="1" dirty="0" err="1">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Οικοσυστημικές</a:t>
            </a:r>
            <a:r>
              <a:rPr lang="el-GR" b="1" dirty="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a:t>
            </a:r>
            <a:r>
              <a:rPr lang="el-GR"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Υπηρεσίες</a:t>
            </a:r>
            <a:r>
              <a:rPr lang="en-US"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a:r>
            <a:br>
              <a:rPr lang="en-US"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br>
            <a:r>
              <a:rPr lang="en-GB" sz="3300" i="1" dirty="0" smtClean="0"/>
              <a:t>(</a:t>
            </a:r>
            <a:r>
              <a:rPr lang="el-GR" sz="3300" i="1" dirty="0"/>
              <a:t>Β</a:t>
            </a:r>
            <a:r>
              <a:rPr lang="el-GR" sz="3300" i="1" dirty="0" smtClean="0"/>
              <a:t>ασικές </a:t>
            </a:r>
            <a:r>
              <a:rPr lang="el-GR" sz="3300" i="1" dirty="0"/>
              <a:t>υπηρεσίες </a:t>
            </a:r>
            <a:r>
              <a:rPr lang="el-GR" sz="3300" i="1" dirty="0" smtClean="0">
                <a:latin typeface="+mn-lt"/>
                <a:ea typeface="+mn-ea"/>
                <a:cs typeface="+mn-cs"/>
              </a:rPr>
              <a:t>παροχής</a:t>
            </a:r>
            <a:r>
              <a:rPr lang="en-GB" sz="3300" i="1" dirty="0" smtClean="0"/>
              <a:t>)</a:t>
            </a:r>
            <a:r>
              <a:rPr lang="el-GR" b="1" dirty="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a:r>
            <a:br>
              <a:rPr lang="el-GR" b="1" dirty="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br>
            <a:r>
              <a:rPr lang="en-GB"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a:r>
            <a:br>
              <a:rPr lang="en-GB"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br>
            <a:endParaRPr lang="en-US" dirty="0"/>
          </a:p>
        </p:txBody>
      </p:sp>
      <p:sp>
        <p:nvSpPr>
          <p:cNvPr id="3" name="Content Placeholder 2"/>
          <p:cNvSpPr>
            <a:spLocks noGrp="1"/>
          </p:cNvSpPr>
          <p:nvPr>
            <p:ph idx="1"/>
          </p:nvPr>
        </p:nvSpPr>
        <p:spPr>
          <a:xfrm>
            <a:off x="4679504" y="2060848"/>
            <a:ext cx="4464496" cy="4525963"/>
          </a:xfrm>
        </p:spPr>
        <p:txBody>
          <a:bodyPr/>
          <a:lstStyle/>
          <a:p>
            <a:pPr marL="0" indent="0">
              <a:buNone/>
            </a:pPr>
            <a:endParaRPr lang="el-GR" dirty="0"/>
          </a:p>
          <a:p>
            <a:pPr marL="0" indent="0">
              <a:buNone/>
            </a:pPr>
            <a:r>
              <a:rPr lang="el-GR" sz="3600" b="1" dirty="0" smtClean="0"/>
              <a:t>Κάτοικοι </a:t>
            </a:r>
          </a:p>
          <a:p>
            <a:pPr marL="0" indent="0">
              <a:buNone/>
            </a:pPr>
            <a:endParaRPr lang="el-GR" sz="3600" b="1" dirty="0"/>
          </a:p>
          <a:p>
            <a:pPr marL="0" indent="0">
              <a:buNone/>
            </a:pPr>
            <a:endParaRPr lang="el-GR" sz="3600" b="1" dirty="0"/>
          </a:p>
          <a:p>
            <a:pPr marL="0" indent="0">
              <a:buNone/>
            </a:pPr>
            <a:r>
              <a:rPr lang="el-GR" sz="3600" b="1" dirty="0" smtClean="0"/>
              <a:t>Επισκέπτες</a:t>
            </a:r>
            <a:endParaRPr lang="en-US" sz="3600" b="1" dirty="0"/>
          </a:p>
        </p:txBody>
      </p:sp>
      <p:pic>
        <p:nvPicPr>
          <p:cNvPr id="7" name="Picture 6"/>
          <p:cNvPicPr>
            <a:picLocks noChangeAspect="1"/>
          </p:cNvPicPr>
          <p:nvPr/>
        </p:nvPicPr>
        <p:blipFill>
          <a:blip r:embed="rId3"/>
          <a:stretch>
            <a:fillRect/>
          </a:stretch>
        </p:blipFill>
        <p:spPr>
          <a:xfrm>
            <a:off x="1396361" y="2091728"/>
            <a:ext cx="3111599" cy="2286349"/>
          </a:xfrm>
          <a:prstGeom prst="rect">
            <a:avLst/>
          </a:prstGeom>
        </p:spPr>
      </p:pic>
      <p:sp>
        <p:nvSpPr>
          <p:cNvPr id="8" name="Rectangle 7"/>
          <p:cNvSpPr/>
          <p:nvPr/>
        </p:nvSpPr>
        <p:spPr>
          <a:xfrm>
            <a:off x="1913253" y="4570880"/>
            <a:ext cx="2077813" cy="923330"/>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5400" b="1" cap="none" spc="0" dirty="0" smtClean="0">
                <a:ln/>
                <a:solidFill>
                  <a:schemeClr val="accent1">
                    <a:lumMod val="75000"/>
                  </a:schemeClr>
                </a:solidFill>
                <a:effectLst/>
              </a:rPr>
              <a:t>97,8% </a:t>
            </a:r>
            <a:endParaRPr lang="en-US" sz="5400" b="1" cap="none" spc="0" dirty="0">
              <a:ln/>
              <a:solidFill>
                <a:schemeClr val="accent1">
                  <a:lumMod val="75000"/>
                </a:schemeClr>
              </a:solidFill>
              <a:effectLst/>
            </a:endParaRPr>
          </a:p>
        </p:txBody>
      </p:sp>
    </p:spTree>
    <p:extLst>
      <p:ext uri="{BB962C8B-B14F-4D97-AF65-F5344CB8AC3E}">
        <p14:creationId xmlns:p14="http://schemas.microsoft.com/office/powerpoint/2010/main" val="4111879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ΚΙΝΑ 2000 Π.Χ.</a:t>
            </a:r>
            <a:endParaRPr lang="en-GB" dirty="0"/>
          </a:p>
        </p:txBody>
      </p:sp>
      <p:sp>
        <p:nvSpPr>
          <p:cNvPr id="6" name="Rectangle 5"/>
          <p:cNvSpPr/>
          <p:nvPr/>
        </p:nvSpPr>
        <p:spPr>
          <a:xfrm>
            <a:off x="-756592" y="-99392"/>
            <a:ext cx="9900592" cy="7101408"/>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 name="Rectangle 10"/>
          <p:cNvSpPr/>
          <p:nvPr/>
        </p:nvSpPr>
        <p:spPr>
          <a:xfrm>
            <a:off x="-756592" y="278066"/>
            <a:ext cx="9924950" cy="2000548"/>
          </a:xfrm>
          <a:prstGeom prst="rect">
            <a:avLst/>
          </a:prstGeom>
          <a:noFill/>
        </p:spPr>
        <p:txBody>
          <a:bodyPr wrap="square" lIns="91440" tIns="45720" rIns="91440" bIns="45720">
            <a:spAutoFit/>
          </a:bodyPr>
          <a:lstStyle/>
          <a:p>
            <a:pPr algn="ctr"/>
            <a:r>
              <a:rPr lang="el-GR" sz="3600" b="1" dirty="0" err="1"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Οικοσυστημικές</a:t>
            </a:r>
            <a:r>
              <a:rPr lang="el-GR" sz="3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 </a:t>
            </a:r>
          </a:p>
          <a:p>
            <a:pPr algn="ctr"/>
            <a:r>
              <a:rPr lang="el-GR" sz="3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Υπηρεσίες</a:t>
            </a:r>
            <a:endParaRPr lang="en-GB" sz="3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endParaRPr lang="en-GB"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(Ecosystem Services)</a:t>
            </a:r>
            <a:endParaRPr lang="el-GR"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sp>
        <p:nvSpPr>
          <p:cNvPr id="12" name="TextBox 11"/>
          <p:cNvSpPr txBox="1"/>
          <p:nvPr/>
        </p:nvSpPr>
        <p:spPr>
          <a:xfrm>
            <a:off x="5148064" y="6237312"/>
            <a:ext cx="4644008" cy="369332"/>
          </a:xfrm>
          <a:prstGeom prst="rect">
            <a:avLst/>
          </a:prstGeom>
          <a:noFill/>
        </p:spPr>
        <p:txBody>
          <a:bodyPr wrap="square" rtlCol="0">
            <a:spAutoFit/>
          </a:bodyPr>
          <a:lstStyle/>
          <a:p>
            <a:r>
              <a:rPr lang="el-GR" dirty="0" smtClean="0"/>
              <a:t>Πηγή: ΜΕΑ, 2005</a:t>
            </a:r>
          </a:p>
        </p:txBody>
      </p:sp>
      <p:graphicFrame>
        <p:nvGraphicFramePr>
          <p:cNvPr id="18" name="Diagram 17"/>
          <p:cNvGraphicFramePr/>
          <p:nvPr/>
        </p:nvGraphicFramePr>
        <p:xfrm>
          <a:off x="0" y="2708920"/>
          <a:ext cx="8460432"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80512" cy="6957392"/>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 name="Rectangle 10"/>
          <p:cNvSpPr/>
          <p:nvPr/>
        </p:nvSpPr>
        <p:spPr>
          <a:xfrm>
            <a:off x="0" y="89917"/>
            <a:ext cx="9168358" cy="1600438"/>
          </a:xfrm>
          <a:prstGeom prst="rect">
            <a:avLst/>
          </a:prstGeom>
          <a:noFill/>
        </p:spPr>
        <p:txBody>
          <a:bodyPr wrap="square" lIns="91440" tIns="45720" rIns="91440" bIns="45720">
            <a:spAutoFit/>
          </a:bodyPr>
          <a:lstStyle/>
          <a:p>
            <a:pPr algn="ctr"/>
            <a:r>
              <a:rPr lang="el-GR"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Υπηρεσίες Παροχής</a:t>
            </a:r>
            <a:endParaRPr lang="en-GB"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endParaRPr lang="en-GB"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a:t>
            </a:r>
            <a:r>
              <a:rPr lang="en-GB" sz="34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Provisional Services</a:t>
            </a: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a:t>
            </a:r>
            <a:endParaRPr lang="el-GR"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graphicFrame>
        <p:nvGraphicFramePr>
          <p:cNvPr id="9" name="Diagram 8"/>
          <p:cNvGraphicFramePr/>
          <p:nvPr/>
        </p:nvGraphicFramePr>
        <p:xfrm>
          <a:off x="-432048" y="1988840"/>
          <a:ext cx="9612560" cy="450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8560" y="-315416"/>
            <a:ext cx="9649072" cy="7272808"/>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 name="Rectangle 10"/>
          <p:cNvSpPr/>
          <p:nvPr/>
        </p:nvSpPr>
        <p:spPr>
          <a:xfrm>
            <a:off x="0" y="89917"/>
            <a:ext cx="9168358" cy="1600438"/>
          </a:xfrm>
          <a:prstGeom prst="rect">
            <a:avLst/>
          </a:prstGeom>
          <a:noFill/>
        </p:spPr>
        <p:txBody>
          <a:bodyPr wrap="square" lIns="91440" tIns="45720" rIns="91440" bIns="45720">
            <a:spAutoFit/>
          </a:bodyPr>
          <a:lstStyle/>
          <a:p>
            <a:pPr algn="ctr"/>
            <a:r>
              <a:rPr lang="el-GR"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Πολιτιστικές Υπηρεσίες</a:t>
            </a:r>
            <a:endParaRPr lang="en-GB"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endParaRPr lang="en-GB"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a:t>
            </a:r>
            <a:r>
              <a:rPr lang="en-GB" sz="34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Cultural Services</a:t>
            </a: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a:t>
            </a:r>
            <a:endParaRPr lang="el-GR"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graphicFrame>
        <p:nvGraphicFramePr>
          <p:cNvPr id="9" name="Diagram 8"/>
          <p:cNvGraphicFramePr/>
          <p:nvPr/>
        </p:nvGraphicFramePr>
        <p:xfrm>
          <a:off x="-432048" y="2420888"/>
          <a:ext cx="9576048" cy="3789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4584" y="-387424"/>
            <a:ext cx="9865096" cy="7344816"/>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 name="Rectangle 10"/>
          <p:cNvSpPr/>
          <p:nvPr/>
        </p:nvSpPr>
        <p:spPr>
          <a:xfrm>
            <a:off x="0" y="28362"/>
            <a:ext cx="9168358" cy="1600438"/>
          </a:xfrm>
          <a:prstGeom prst="rect">
            <a:avLst/>
          </a:prstGeom>
          <a:noFill/>
        </p:spPr>
        <p:txBody>
          <a:bodyPr wrap="square" lIns="91440" tIns="45720" rIns="91440" bIns="45720">
            <a:spAutoFit/>
          </a:bodyPr>
          <a:lstStyle/>
          <a:p>
            <a:pPr algn="ctr"/>
            <a:r>
              <a:rPr lang="el-GR"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Ρυθμιστικές Υπηρεσίες</a:t>
            </a:r>
            <a:endParaRPr lang="en-GB" sz="46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endParaRPr lang="en-GB"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a:p>
            <a:pPr algn="ct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a:t>
            </a:r>
            <a:r>
              <a:rPr lang="en-GB" sz="3400" b="1"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Regulating Services</a:t>
            </a:r>
            <a:r>
              <a:rPr lang="en-GB"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rPr>
              <a:t>)</a:t>
            </a:r>
            <a:endParaRPr lang="el-GR" sz="3400" b="1" cap="none" spc="0" dirty="0" smtClean="0">
              <a:ln w="12700">
                <a:solidFill>
                  <a:schemeClr val="tx2">
                    <a:satMod val="155000"/>
                  </a:schemeClr>
                </a:solidFill>
                <a:prstDash val="solid"/>
              </a:ln>
              <a:solidFill>
                <a:srgbClr val="339933"/>
              </a:solidFill>
              <a:effectLst>
                <a:outerShdw blurRad="41275" dist="20320" dir="1800000" algn="tl" rotWithShape="0">
                  <a:srgbClr val="000000">
                    <a:alpha val="40000"/>
                  </a:srgbClr>
                </a:outerShdw>
              </a:effectLst>
              <a:latin typeface="Cambria" pitchFamily="18" charset="0"/>
            </a:endParaRPr>
          </a:p>
        </p:txBody>
      </p:sp>
      <p:graphicFrame>
        <p:nvGraphicFramePr>
          <p:cNvPr id="9" name="Diagram 8"/>
          <p:cNvGraphicFramePr/>
          <p:nvPr/>
        </p:nvGraphicFramePr>
        <p:xfrm>
          <a:off x="-432048" y="1988840"/>
          <a:ext cx="9612560" cy="450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1341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10586</TotalTime>
  <Words>956</Words>
  <Application>Microsoft Office PowerPoint</Application>
  <PresentationFormat>On-screen Show (4:3)</PresentationFormat>
  <Paragraphs>165</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Θέμα του Office</vt:lpstr>
      <vt:lpstr>Εισαγωγή</vt:lpstr>
      <vt:lpstr>ΚΙΝΑ 2000 Π.Χ.</vt:lpstr>
      <vt:lpstr>PowerPoint Presentation</vt:lpstr>
      <vt:lpstr>PowerPoint Presentation</vt:lpstr>
      <vt:lpstr>Οικοσυστημικές Υπηρεσίες (Βασικές υπηρεσίες παροχής)  </vt:lpstr>
      <vt:lpstr>ΚΙΝΑ 2000 Π.Χ.</vt:lpstr>
      <vt:lpstr>PowerPoint Presentation</vt:lpstr>
      <vt:lpstr>PowerPoint Presentation</vt:lpstr>
      <vt:lpstr>PowerPoint Presentation</vt:lpstr>
      <vt:lpstr>PowerPoint Presentation</vt:lpstr>
      <vt:lpstr>PowerPoint Presentation</vt:lpstr>
      <vt:lpstr>PowerPoint Presentation</vt:lpstr>
      <vt:lpstr>Περιοχές Natura 2000 στην Κρήτη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dc:title>
  <dc:creator>konstantina ploumi</dc:creator>
  <cp:lastModifiedBy>Tania Ploumi</cp:lastModifiedBy>
  <cp:revision>498</cp:revision>
  <dcterms:created xsi:type="dcterms:W3CDTF">2016-03-27T19:13:29Z</dcterms:created>
  <dcterms:modified xsi:type="dcterms:W3CDTF">2017-02-17T06:54:07Z</dcterms:modified>
</cp:coreProperties>
</file>