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6" r:id="rId3"/>
  </p:sldMasterIdLst>
  <p:notesMasterIdLst>
    <p:notesMasterId r:id="rId48"/>
  </p:notesMasterIdLst>
  <p:handoutMasterIdLst>
    <p:handoutMasterId r:id="rId49"/>
  </p:handoutMasterIdLst>
  <p:sldIdLst>
    <p:sldId id="391" r:id="rId4"/>
    <p:sldId id="393" r:id="rId5"/>
    <p:sldId id="431" r:id="rId6"/>
    <p:sldId id="392" r:id="rId7"/>
    <p:sldId id="425" r:id="rId8"/>
    <p:sldId id="427" r:id="rId9"/>
    <p:sldId id="428" r:id="rId10"/>
    <p:sldId id="399" r:id="rId11"/>
    <p:sldId id="400" r:id="rId12"/>
    <p:sldId id="401" r:id="rId13"/>
    <p:sldId id="402" r:id="rId14"/>
    <p:sldId id="403" r:id="rId15"/>
    <p:sldId id="404" r:id="rId16"/>
    <p:sldId id="432" r:id="rId17"/>
    <p:sldId id="451" r:id="rId18"/>
    <p:sldId id="448" r:id="rId19"/>
    <p:sldId id="433" r:id="rId20"/>
    <p:sldId id="398" r:id="rId21"/>
    <p:sldId id="387" r:id="rId22"/>
    <p:sldId id="373" r:id="rId23"/>
    <p:sldId id="435" r:id="rId24"/>
    <p:sldId id="442" r:id="rId25"/>
    <p:sldId id="436" r:id="rId26"/>
    <p:sldId id="438" r:id="rId27"/>
    <p:sldId id="439" r:id="rId28"/>
    <p:sldId id="446" r:id="rId29"/>
    <p:sldId id="443" r:id="rId30"/>
    <p:sldId id="441" r:id="rId31"/>
    <p:sldId id="434" r:id="rId32"/>
    <p:sldId id="358" r:id="rId33"/>
    <p:sldId id="452" r:id="rId34"/>
    <p:sldId id="374" r:id="rId35"/>
    <p:sldId id="302" r:id="rId36"/>
    <p:sldId id="328" r:id="rId37"/>
    <p:sldId id="361" r:id="rId38"/>
    <p:sldId id="344" r:id="rId39"/>
    <p:sldId id="390" r:id="rId40"/>
    <p:sldId id="377" r:id="rId41"/>
    <p:sldId id="364" r:id="rId42"/>
    <p:sldId id="444" r:id="rId43"/>
    <p:sldId id="430" r:id="rId44"/>
    <p:sldId id="447" r:id="rId45"/>
    <p:sldId id="429" r:id="rId46"/>
    <p:sldId id="453" r:id="rId47"/>
  </p:sldIdLst>
  <p:sldSz cx="9144000" cy="6858000" type="screen4x3"/>
  <p:notesSz cx="6797675" cy="9926638"/>
  <p:custDataLst>
    <p:tags r:id="rId5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Σκούρο στυλ 1 - Έμφαση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Μεσαίο στυλ 3 - Έμφαση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Μεσαίο στυλ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Στυλ με θέμα 1 - Έμφαση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Φωτεινό στυλ 3 - Έμφαση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Μεσαίο στυλ 4 - Έμφαση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Στυλ με θέμα 2 - Έμφαση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Στυλ με θέμα 1 - Έμφαση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505E3EF-67EA-436B-97B2-0124C06EBD24}" styleName="Μεσαίο στυλ 4 - Έμφαση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103" autoAdjust="0"/>
  </p:normalViewPr>
  <p:slideViewPr>
    <p:cSldViewPr>
      <p:cViewPr>
        <p:scale>
          <a:sx n="98" d="100"/>
          <a:sy n="98" d="100"/>
        </p:scale>
        <p:origin x="-192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4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AB6EADF-6E51-4AB9-80D2-D6F794B9ADCD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D5AC20A-47F7-4950-82C8-02D4E2A854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9355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E8EE861-BFB4-4284-8183-8A17411D547B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1EE9891-24BB-4723-A852-51F33AEA925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6850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67314-A69A-4938-8957-591BD8E0A894}" type="slidenum">
              <a:rPr lang="el-GR" smtClean="0">
                <a:latin typeface="Arial" charset="0"/>
              </a:rPr>
              <a:pPr/>
              <a:t>10</a:t>
            </a:fld>
            <a:endParaRPr lang="el-GR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39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F8BA5E-492B-45D0-A415-43B083EB7117}" type="slidenum">
              <a:rPr lang="el-GR" smtClean="0">
                <a:latin typeface="Arial" charset="0"/>
              </a:rPr>
              <a:pPr/>
              <a:t>11</a:t>
            </a:fld>
            <a:endParaRPr lang="el-GR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12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DBB235-D96A-447B-86B1-7EF1A339EEFE}" type="slidenum">
              <a:rPr lang="el-GR" smtClean="0">
                <a:latin typeface="Arial" charset="0"/>
              </a:rPr>
              <a:pPr/>
              <a:t>12</a:t>
            </a:fld>
            <a:endParaRPr lang="el-GR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99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2 - Θέση σημειώσεων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  <p:sp>
        <p:nvSpPr>
          <p:cNvPr id="46084" name="3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551893-4062-4D67-9302-498C5788D070}" type="slidenum">
              <a:rPr lang="el-GR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l-G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EE9891-24BB-4723-A852-51F33AEA9252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CB89E-0DE3-4554-A92E-11CF2D1E3E94}" type="slidenum">
              <a:rPr lang="el-GR" smtClean="0">
                <a:latin typeface="Arial" charset="0"/>
              </a:rPr>
              <a:pPr/>
              <a:t>8</a:t>
            </a:fld>
            <a:endParaRPr lang="el-GR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21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5B275-1BCF-4DCD-B9AB-6E52EA065B9A}" type="slidenum">
              <a:rPr lang="el-GR" smtClean="0">
                <a:latin typeface="Arial" charset="0"/>
              </a:rPr>
              <a:pPr/>
              <a:t>9</a:t>
            </a:fld>
            <a:endParaRPr lang="el-GR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15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D1C0-53BC-4BB3-A975-E89E496054DA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0F73D-2FE1-47FE-BF24-6DECBD549C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0B47F-5B5F-4710-AD87-ABA2B82928FF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0FBC8-2903-4857-B4F9-E7ACB1442F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C8B9C-E88C-4347-B2B5-347C0682A34D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B21B7-A123-4F70-8976-7D6D2C820BB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BD9477-A0FD-4708-BE2A-559288086847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12EF3B-BAC3-4548-A781-19F9D7EE628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B1B4C-61BB-4881-9DDB-F8948AE63CBE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FB7F-E8BD-4A78-B7E3-B43F2619D1E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C978B-A974-4E9E-90A9-DA51EB4630D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6697-6580-4F4E-BBA9-D9197037FB4B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13F3-584A-45FF-9F32-2E4D5C296BC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20726-F93D-4ADD-9106-3C119EAC744E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5BD73-61F6-44A2-A14B-7D081C9E8D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BAF25-1E08-4137-9498-DD5FD50AB8F6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75740-704A-4AFE-B244-079A4A59970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8C953-A3E8-4A16-893B-0BBE94BAFDC7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0151C-28B6-430E-9D50-E597B1A21D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053D2-1292-4463-A201-1A4809C2BE2B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33869-DB5E-4360-BF74-3BB41BC96C7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6ADC3-D19F-494E-B72D-C76D02CC1553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793AE-45CE-4539-AC2C-95267B9D34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5613-540F-4DEF-802A-880DCD5844A8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61717-E79D-4A81-A922-20C0F67E6EF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C4A4C-D5D3-4A3B-9EBC-2B5FA5DD39D5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E61B-DFAE-4668-8EC9-97E9CED6AE4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7AA6A7-C59B-49C2-9A2E-00AA8B3C3DF3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65066B-C161-4373-81F9-B8A26F52D77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tonbn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63"/>
          <a:stretch>
            <a:fillRect/>
          </a:stretch>
        </p:blipFill>
        <p:spPr bwMode="gray">
          <a:xfrm>
            <a:off x="0" y="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3"/>
          <p:cNvSpPr>
            <a:spLocks noChangeArrowheads="1"/>
          </p:cNvSpPr>
          <p:nvPr/>
        </p:nvSpPr>
        <p:spPr bwMode="hidden">
          <a:xfrm>
            <a:off x="0" y="0"/>
            <a:ext cx="42863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GB" smtClean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GB" smtClean="0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7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8757F8ED-BB90-4156-BABC-5882297C14DC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134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57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4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7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9814D86-B58A-4FB1-B6CF-CB8727C1E88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pic>
        <p:nvPicPr>
          <p:cNvPr id="2057" name="Picture 9" descr="Astonbn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63"/>
          <a:stretch>
            <a:fillRect/>
          </a:stretch>
        </p:blipFill>
        <p:spPr bwMode="gray">
          <a:xfrm>
            <a:off x="0" y="0"/>
            <a:ext cx="91440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4" name="Rectangle 10"/>
          <p:cNvSpPr>
            <a:spLocks noChangeArrowheads="1"/>
          </p:cNvSpPr>
          <p:nvPr/>
        </p:nvSpPr>
        <p:spPr bwMode="hidden">
          <a:xfrm>
            <a:off x="0" y="0"/>
            <a:ext cx="42863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3075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A26C94-34AC-4F05-A615-B1ECE60B5292}" type="datetimeFigureOut">
              <a:rPr lang="el-GR"/>
              <a:pPr>
                <a:defRPr/>
              </a:pPr>
              <a:t>5/3/2018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8502DD-7D51-4CB6-A406-43E472F7F01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hyperlink" Target="../05%20&#934;&#933;&#931;&#921;&#922;&#927;%20&#928;&#913;&#929;&#922;&#927;/&#932;&#927;%20&#914;&#919;&#924;&#913;%20-%20&#915;&#949;&#969;&#960;&#940;&#961;&#954;&#945;&#927;&#964;&#945;&#957;%20&#951;%20&#966;&#973;&#963;&#951;%20&#949;&#943;&#957;&#945;&#953;%20&#956;&#957;&#951;&#956;&#949;&#953;&#974;&#948;&#951;&#962;%20-%20&#954;&#959;&#953;&#957;&#969;&#957;&#943;&#945;.ht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komm.gr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IMG_884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1700808"/>
            <a:ext cx="9144000" cy="3672408"/>
          </a:xfrm>
          <a:prstGeom prst="rect">
            <a:avLst/>
          </a:prstGeom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0" y="5517232"/>
            <a:ext cx="815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l-GR" sz="1200" b="1" i="1" dirty="0" smtClean="0">
                <a:solidFill>
                  <a:schemeClr val="bg1"/>
                </a:solidFill>
                <a:latin typeface="+mn-lt"/>
              </a:rPr>
              <a:t>Δημήτρης Παττακός, Διευθυντής ΑΚΟΜΜ-ΨΗΛΟΡΕΙΤΗΣ ΑΝΑΠΤΥΞΙΑΚΗ Α.Ε  ΟΤΑ,  </a:t>
            </a:r>
            <a:endParaRPr lang="el-GR" sz="11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827584" y="3861048"/>
            <a:ext cx="7772400" cy="131921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4200" b="1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Φυσικό Πάρκο Ψηλορείτη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2000" b="1" i="1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συνοπτική παρουσίαση</a:t>
            </a:r>
            <a:endParaRPr kumimoji="0" lang="el-GR" sz="2000" b="1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-28F6~1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2040" y="692696"/>
            <a:ext cx="8394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C:\Users\dimitris\Documents\04 ΦΥΣΙΚΟ ΠΑΡΚΟ\000 UNESCO\LOGOTYPA-UNESCO\Psiloritis UNESCO EN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304256" cy="1360402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0" y="5805264"/>
            <a:ext cx="54275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l-GR" sz="1200" b="1" i="1" dirty="0" smtClean="0">
                <a:solidFill>
                  <a:schemeClr val="bg1"/>
                </a:solidFill>
                <a:latin typeface="+mn-lt"/>
              </a:rPr>
              <a:t>Δρ </a:t>
            </a:r>
            <a:r>
              <a:rPr lang="el-GR" sz="1200" b="1" i="1" dirty="0" err="1" smtClean="0">
                <a:solidFill>
                  <a:schemeClr val="bg1"/>
                </a:solidFill>
                <a:latin typeface="+mn-lt"/>
              </a:rPr>
              <a:t>Χαρ</a:t>
            </a:r>
            <a:r>
              <a:rPr lang="el-GR" sz="1200" b="1" i="1" dirty="0" smtClean="0">
                <a:solidFill>
                  <a:schemeClr val="bg1"/>
                </a:solidFill>
                <a:latin typeface="+mn-lt"/>
              </a:rPr>
              <a:t>. Γ. Φασουλάς, επιστημονικός υπεύθυνος ΦΥΣΙΚΟΥ ΠΑΡΚΟΥ ΨΗΛΟΡΕΙΤΗ </a:t>
            </a:r>
          </a:p>
        </p:txBody>
      </p:sp>
      <p:pic>
        <p:nvPicPr>
          <p:cNvPr id="12" name="11 - Εικόνα" descr="NEO GR 5-2-2018 LOGO FISIKO PARKO PSILORITI_2017 (2)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88640"/>
            <a:ext cx="1511673" cy="1512168"/>
          </a:xfrm>
          <a:prstGeom prst="rect">
            <a:avLst/>
          </a:prstGeom>
        </p:spPr>
      </p:pic>
    </p:spTree>
  </p:cSld>
  <p:clrMapOvr>
    <a:masterClrMapping/>
  </p:clrMapOvr>
  <p:transition advTm="308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1"/>
          <p:cNvSpPr txBox="1">
            <a:spLocks noChangeArrowheads="1"/>
          </p:cNvSpPr>
          <p:nvPr/>
        </p:nvSpPr>
        <p:spPr bwMode="auto">
          <a:xfrm>
            <a:off x="251520" y="620688"/>
            <a:ext cx="49922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3200">
                <a:solidFill>
                  <a:schemeClr val="bg1"/>
                </a:solidFill>
              </a:rPr>
              <a:t>Γεωμορφές -βραχομορφές</a:t>
            </a:r>
            <a:endParaRPr lang="en-GB" sz="3200">
              <a:solidFill>
                <a:schemeClr val="bg1"/>
              </a:solidFill>
            </a:endParaRPr>
          </a:p>
        </p:txBody>
      </p:sp>
      <p:pic>
        <p:nvPicPr>
          <p:cNvPr id="188428" name="Picture 12" descr="hono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88" y="1571625"/>
            <a:ext cx="6400800" cy="428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ites grias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57563" y="1714500"/>
            <a:ext cx="5616575" cy="42100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Προβολέα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73" name="Picture 9" descr="Sfenton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1285875"/>
            <a:ext cx="6858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10"/>
          <p:cNvSpPr txBox="1">
            <a:spLocks noChangeArrowheads="1"/>
          </p:cNvSpPr>
          <p:nvPr/>
        </p:nvSpPr>
        <p:spPr bwMode="auto">
          <a:xfrm>
            <a:off x="323528" y="404664"/>
            <a:ext cx="5107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3200" dirty="0" smtClean="0">
                <a:solidFill>
                  <a:schemeClr val="bg1"/>
                </a:solidFill>
              </a:rPr>
              <a:t>Σπήλαια</a:t>
            </a:r>
            <a:r>
              <a:rPr lang="en-US" sz="3200" dirty="0" smtClean="0">
                <a:solidFill>
                  <a:schemeClr val="bg1"/>
                </a:solidFill>
              </a:rPr>
              <a:t> -</a:t>
            </a:r>
            <a:r>
              <a:rPr lang="el-GR" sz="3200" dirty="0" err="1" smtClean="0">
                <a:solidFill>
                  <a:schemeClr val="bg1"/>
                </a:solidFill>
              </a:rPr>
              <a:t>σπηλαιοβάραθρα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Spileo Dox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45836" y="785794"/>
            <a:ext cx="3598164" cy="5504688"/>
          </a:xfrm>
          <a:prstGeom prst="rect">
            <a:avLst/>
          </a:prstGeom>
        </p:spPr>
      </p:pic>
      <p:pic>
        <p:nvPicPr>
          <p:cNvPr id="70657" name="Picture 1" descr="\\NIKOSNEO\photos\psiloritis\PRINT\P3039526_fixed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4320480" cy="5760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0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DSC_055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2844" y="714356"/>
            <a:ext cx="88265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4860032" y="260648"/>
            <a:ext cx="29730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3200" dirty="0" err="1">
                <a:solidFill>
                  <a:schemeClr val="bg1"/>
                </a:solidFill>
              </a:rPr>
              <a:t>Καρστικά</a:t>
            </a:r>
            <a:r>
              <a:rPr lang="el-GR" sz="3200" dirty="0">
                <a:solidFill>
                  <a:schemeClr val="bg1"/>
                </a:solidFill>
              </a:rPr>
              <a:t> τοπία</a:t>
            </a:r>
            <a:endParaRPr lang="en-GB" sz="3200" dirty="0">
              <a:solidFill>
                <a:schemeClr val="bg1"/>
              </a:solidFill>
            </a:endParaRPr>
          </a:p>
        </p:txBody>
      </p:sp>
      <p:graphicFrame>
        <p:nvGraphicFramePr>
          <p:cNvPr id="192527" name="Object 15"/>
          <p:cNvGraphicFramePr>
            <a:graphicFrameLocks noChangeAspect="1"/>
          </p:cNvGraphicFramePr>
          <p:nvPr/>
        </p:nvGraphicFramePr>
        <p:xfrm>
          <a:off x="467544" y="604838"/>
          <a:ext cx="4214813" cy="625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1" name="CorelDRAW" r:id="rId5" imgW="4389120" imgH="6510528" progId="">
                  <p:embed/>
                </p:oleObj>
              </mc:Choice>
              <mc:Fallback>
                <p:oleObj name="CorelDRAW" r:id="rId5" imgW="4389120" imgH="651052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604838"/>
                        <a:ext cx="4214813" cy="625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DSC_0558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095500" y="1714500"/>
            <a:ext cx="6767513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8997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52292" y="1536168"/>
            <a:ext cx="6367980" cy="424621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ext Box 2"/>
          <p:cNvSpPr txBox="1">
            <a:spLocks noChangeArrowheads="1"/>
          </p:cNvSpPr>
          <p:nvPr/>
        </p:nvSpPr>
        <p:spPr bwMode="auto">
          <a:xfrm>
            <a:off x="323528" y="404664"/>
            <a:ext cx="2320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Καταγραφή </a:t>
            </a:r>
            <a:r>
              <a:rPr lang="el-G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Γεωτόπων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(62 </a:t>
            </a:r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μέχρι σήμερα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)</a:t>
            </a:r>
            <a:endParaRPr lang="el-G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Picture 6" descr="PNP Web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3188" y="898525"/>
            <a:ext cx="6500812" cy="595947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2339752" y="188640"/>
            <a:ext cx="777240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4400" dirty="0" err="1" smtClean="0">
                <a:solidFill>
                  <a:schemeClr val="bg1"/>
                </a:solidFill>
              </a:rPr>
              <a:t>Γεωποικιλότητα</a:t>
            </a:r>
            <a:endParaRPr lang="el-G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/>
    <p:sndAc>
      <p:stSnd>
        <p:snd r:embed="rId3" name="Γραφομηχανή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8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2122959" y="2061270"/>
            <a:ext cx="607218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Φυσικό Πάρκο Ψηλορείτη</a:t>
            </a:r>
          </a:p>
        </p:txBody>
      </p:sp>
      <p:pic>
        <p:nvPicPr>
          <p:cNvPr id="4" name="3 - Εικόνα" descr="NEO GR 5-2-2018 LOGO FISIKO PARKO PSILORITI_2017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628800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Z:\00_ΠΡΑΣ ΑΝΑΠΤ_ΚΑΤΑΡΤΙΣΗ_ΒΟΣΚΗΣΗ_ΦΥΣ ΠΑΡΚΟ\ΦΥΣΙΚΟ ΠΑΡΚΟ\00 MASTER PLAN\xartes\ΨΗΛΟΡΕΙΤΗΣ_NATURA_020220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094316" cy="5727487"/>
          </a:xfrm>
          <a:prstGeom prst="rect">
            <a:avLst/>
          </a:prstGeom>
          <a:noFill/>
        </p:spPr>
      </p:pic>
      <p:sp>
        <p:nvSpPr>
          <p:cNvPr id="3" name="2 - Στρογγυλεμένο ορθογώνιο"/>
          <p:cNvSpPr/>
          <p:nvPr/>
        </p:nvSpPr>
        <p:spPr bwMode="auto">
          <a:xfrm>
            <a:off x="539552" y="2132856"/>
            <a:ext cx="936104" cy="50405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17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1835696" y="476672"/>
            <a:ext cx="6072187" cy="46166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Φυσικό Πάρκο Ψηλορείτη [περιοχή]</a:t>
            </a:r>
          </a:p>
        </p:txBody>
      </p:sp>
      <p:pic>
        <p:nvPicPr>
          <p:cNvPr id="6" name="5 - Εικόνα" descr="NEO GR 5-2-2018 LOGO FISIKO PARKO PSILORITI_2017 (2)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88640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907704" y="908720"/>
            <a:ext cx="607218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Ιστορικό 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" name="11 - Ομάδα"/>
          <p:cNvGrpSpPr>
            <a:grpSpLocks/>
          </p:cNvGrpSpPr>
          <p:nvPr/>
        </p:nvGrpSpPr>
        <p:grpSpPr bwMode="auto">
          <a:xfrm>
            <a:off x="250825" y="1844675"/>
            <a:ext cx="8424863" cy="646113"/>
            <a:chOff x="251520" y="1844824"/>
            <a:chExt cx="8424936" cy="646331"/>
          </a:xfrm>
        </p:grpSpPr>
        <p:sp>
          <p:nvSpPr>
            <p:cNvPr id="16395" name="5 - Ορθογώνιο"/>
            <p:cNvSpPr>
              <a:spLocks noChangeArrowheads="1"/>
            </p:cNvSpPr>
            <p:nvPr/>
          </p:nvSpPr>
          <p:spPr bwMode="auto">
            <a:xfrm>
              <a:off x="827584" y="1844824"/>
              <a:ext cx="784887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>
                  <a:solidFill>
                    <a:schemeClr val="bg1"/>
                  </a:solidFill>
                  <a:latin typeface="Calibri" pitchFamily="34" charset="0"/>
                </a:rPr>
                <a:t>Ιδρύθηκε το 2001 από την εταιρία μας με την επιστημονική υποστήριξη του Μουσείου Φυσικής Ιστορίας του Πανεπιστημίου Κρήτης.</a:t>
              </a:r>
            </a:p>
          </p:txBody>
        </p:sp>
        <p:pic>
          <p:nvPicPr>
            <p:cNvPr id="16396" name="Picture 3" descr="Z:\001 zacharenia\all\ΦΩΤΟΓΡΑΦΙΕΣ ΑΠΟ ΜΠΑΜΠΗ gia MITATA\foto 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916832"/>
              <a:ext cx="576064" cy="43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12 - Ομάδα"/>
          <p:cNvGrpSpPr>
            <a:grpSpLocks/>
          </p:cNvGrpSpPr>
          <p:nvPr/>
        </p:nvGrpSpPr>
        <p:grpSpPr bwMode="auto">
          <a:xfrm>
            <a:off x="250825" y="2636838"/>
            <a:ext cx="8497888" cy="1200329"/>
            <a:chOff x="251520" y="2636908"/>
            <a:chExt cx="8496944" cy="1199554"/>
          </a:xfrm>
        </p:grpSpPr>
        <p:sp>
          <p:nvSpPr>
            <p:cNvPr id="16393" name="6 - Ορθογώνιο"/>
            <p:cNvSpPr>
              <a:spLocks noChangeArrowheads="1"/>
            </p:cNvSpPr>
            <p:nvPr/>
          </p:nvSpPr>
          <p:spPr bwMode="auto">
            <a:xfrm>
              <a:off x="827584" y="2636908"/>
              <a:ext cx="7920880" cy="1199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εντάχθηκε, από την ίδρυσή του κιόλας, στο Δίκτυο των Ευρωπαϊκών </a:t>
              </a:r>
              <a:r>
                <a:rPr lang="el-GR" dirty="0" err="1" smtClean="0">
                  <a:solidFill>
                    <a:schemeClr val="bg1"/>
                  </a:solidFill>
                  <a:latin typeface="Calibri" pitchFamily="34" charset="0"/>
                </a:rPr>
                <a:t>Γεωπάρκων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(πέμπτο μέλος του δικτύου)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και λίγο αργότερα στο Δίκτυο των Παγκόσμιων </a:t>
              </a:r>
              <a:r>
                <a:rPr lang="el-GR" dirty="0" err="1">
                  <a:solidFill>
                    <a:schemeClr val="bg1"/>
                  </a:solidFill>
                  <a:latin typeface="Calibri" pitchFamily="34" charset="0"/>
                </a:rPr>
                <a:t>Γεωπάρκων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 της 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UNESCO. Στις 17-11-2015 αναγνωρίστηκε ως Παγκόσμιο </a:t>
              </a:r>
              <a:r>
                <a:rPr lang="el-GR" dirty="0" err="1" smtClean="0">
                  <a:solidFill>
                    <a:schemeClr val="bg1"/>
                  </a:solidFill>
                  <a:latin typeface="Calibri" pitchFamily="34" charset="0"/>
                </a:rPr>
                <a:t>Γεωπάρκο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της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UNESCO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endParaRPr lang="el-GR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6394" name="Picture 3" descr="Z:\001 zacharenia\all\ΦΩΤΟΓΡΑΦΙΕΣ ΑΠΟ ΜΠΑΜΠΗ gia MITATA\foto 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780928"/>
              <a:ext cx="576064" cy="43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1" name="7 - Ορθογώνιο"/>
          <p:cNvSpPr>
            <a:spLocks noChangeArrowheads="1"/>
          </p:cNvSpPr>
          <p:nvPr/>
        </p:nvSpPr>
        <p:spPr bwMode="auto">
          <a:xfrm>
            <a:off x="827677" y="4365104"/>
            <a:ext cx="8066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dirty="0">
              <a:solidFill>
                <a:schemeClr val="bg1"/>
              </a:solidFill>
              <a:latin typeface="Calibri" pitchFamily="34" charset="0"/>
            </a:endParaRPr>
          </a:p>
        </p:txBody>
      </p:sp>
      <p:grpSp>
        <p:nvGrpSpPr>
          <p:cNvPr id="14" name="12 - Ομάδα"/>
          <p:cNvGrpSpPr>
            <a:grpSpLocks/>
          </p:cNvGrpSpPr>
          <p:nvPr/>
        </p:nvGrpSpPr>
        <p:grpSpPr bwMode="auto">
          <a:xfrm>
            <a:off x="250825" y="4149080"/>
            <a:ext cx="8497888" cy="923330"/>
            <a:chOff x="251520" y="2636906"/>
            <a:chExt cx="8496944" cy="922733"/>
          </a:xfrm>
        </p:grpSpPr>
        <p:sp>
          <p:nvSpPr>
            <p:cNvPr id="15" name="6 - Ορθογώνιο"/>
            <p:cNvSpPr>
              <a:spLocks noChangeArrowheads="1"/>
            </p:cNvSpPr>
            <p:nvPr/>
          </p:nvSpPr>
          <p:spPr bwMode="auto">
            <a:xfrm>
              <a:off x="827584" y="2636906"/>
              <a:ext cx="7920880" cy="92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dirty="0" smtClean="0">
                  <a:solidFill>
                    <a:schemeClr val="bg1"/>
                  </a:solidFill>
                </a:rPr>
                <a:t>Σκοπός : Η συγκροτημένη προστασία, ανάδειξη και αξιοποίηση του φυσικού και πολιτιστικού περιβάλλοντος , για την βελτίωση της ζωής των κατοίκων και την τοπική βιώσιμη ανάπτυξη.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pic>
          <p:nvPicPr>
            <p:cNvPr id="16" name="Picture 3" descr="Z:\001 zacharenia\all\ΦΩΤΟΓΡΑΦΙΕΣ ΑΠΟ ΜΠΑΜΠΗ gia MITATA\foto 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780928"/>
              <a:ext cx="576064" cy="43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16 - Εικόνα" descr="NEO GR 5-2-2018 LOGO FISIKO PARKO PSILORITI_2017 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4664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907704" y="908720"/>
            <a:ext cx="607218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Οργάνωση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5" name="13 - Ομάδα"/>
          <p:cNvGrpSpPr>
            <a:grpSpLocks/>
          </p:cNvGrpSpPr>
          <p:nvPr/>
        </p:nvGrpSpPr>
        <p:grpSpPr bwMode="auto">
          <a:xfrm>
            <a:off x="107504" y="1988840"/>
            <a:ext cx="8642350" cy="3416320"/>
            <a:chOff x="251520" y="3717032"/>
            <a:chExt cx="8640960" cy="3416467"/>
          </a:xfrm>
        </p:grpSpPr>
        <p:sp>
          <p:nvSpPr>
            <p:cNvPr id="16391" name="7 - Ορθογώνιο"/>
            <p:cNvSpPr>
              <a:spLocks noChangeArrowheads="1"/>
            </p:cNvSpPr>
            <p:nvPr/>
          </p:nvSpPr>
          <p:spPr bwMode="auto">
            <a:xfrm>
              <a:off x="827584" y="3717032"/>
              <a:ext cx="8064896" cy="3416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Διοικείται από την Επιτροπή Διαχείρισης Φυσικού Πάρκου Ψηλορείτη η  οποία ασκεί συγκεκριμένες αρμοδιότητες που της έχουν παραχωρηθεί από το Διοικητικό Συμβούλιο της Εταιρίας. </a:t>
              </a:r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Στην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επιτροπή συμμετέχουν 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εκπρόσωποι : </a:t>
              </a: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των ΟΤΑ της περιοχής</a:t>
              </a: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του Μουσείου Φυσικής Ιστορίας Κρήτης </a:t>
              </a: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της Περιφέρειας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Κρήτης 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(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Διευθύνσεις Περιβάλλοντος και Δασών), </a:t>
              </a:r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του  </a:t>
              </a:r>
              <a:r>
                <a:rPr lang="el-GR" dirty="0" err="1" smtClean="0">
                  <a:solidFill>
                    <a:schemeClr val="bg1"/>
                  </a:solidFill>
                  <a:latin typeface="Calibri" pitchFamily="34" charset="0"/>
                </a:rPr>
                <a:t>ΚέντρουΠεριβαλλοντικής</a:t>
              </a: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Εκπαίδευσης Ανωγείων, </a:t>
              </a:r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του Ινστιτούτου Σπηλαιολογικών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Ερευνών Ελλάδας, </a:t>
              </a:r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του Γεωτεχνικού Επιμελητηρίου 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Ελλάδας – Παράρτημα Κρήτης. </a:t>
              </a:r>
              <a:endParaRPr lang="el-GR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>
                <a:buFont typeface="Arial" pitchFamily="34" charset="0"/>
                <a:buChar char="•"/>
              </a:pPr>
              <a:r>
                <a:rPr lang="el-GR" dirty="0" smtClean="0">
                  <a:solidFill>
                    <a:schemeClr val="bg1"/>
                  </a:solidFill>
                  <a:latin typeface="Calibri" pitchFamily="34" charset="0"/>
                </a:rPr>
                <a:t> του δικτύου επιχειρήσεων «</a:t>
              </a:r>
              <a:r>
                <a:rPr lang="el-GR" dirty="0">
                  <a:solidFill>
                    <a:schemeClr val="bg1"/>
                  </a:solidFill>
                  <a:latin typeface="Calibri" pitchFamily="34" charset="0"/>
                </a:rPr>
                <a:t>ΓΗ ΤΟΥ ΨΗΛΟΡΕΙΤΗ».</a:t>
              </a:r>
            </a:p>
          </p:txBody>
        </p:sp>
        <p:pic>
          <p:nvPicPr>
            <p:cNvPr id="16392" name="Picture 3" descr="Z:\001 zacharenia\all\ΦΩΤΟΓΡΑΦΙΕΣ ΑΠΟ ΜΠΑΜΠΗ gia MITATA\foto 5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576064" cy="43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6 - Εικόνα" descr="NEO GR 5-2-2018 LOGO FISIKO PARKO PSILORITI_2017 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4664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762000" y="2143116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Διαχείριση του </a:t>
            </a:r>
            <a:r>
              <a:rPr lang="el-GR" sz="2400" dirty="0" err="1" smtClean="0">
                <a:solidFill>
                  <a:schemeClr val="bg1"/>
                </a:solidFill>
              </a:rPr>
              <a:t>Γεωπάρκου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55650" y="2551104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Εκτέλεση Σχεδίου Δράσης και Προϋπολογισμού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755650" y="3054341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Προστασία φυσικού και πολιτισμικού περιβάλλοντος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09928" name="Text Box 8"/>
          <p:cNvSpPr txBox="1">
            <a:spLocks noChangeArrowheads="1"/>
          </p:cNvSpPr>
          <p:nvPr/>
        </p:nvSpPr>
        <p:spPr bwMode="auto">
          <a:xfrm>
            <a:off x="755650" y="3559166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Προβολή της περιοχής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755650" y="4062404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Συνεργασία με τοπικούς φορείς και αρχές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755650" y="4509120"/>
            <a:ext cx="7635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2100" indent="-292100" algn="l">
              <a:buFontTx/>
              <a:buChar char="•"/>
            </a:pPr>
            <a:r>
              <a:rPr lang="el-GR" sz="2400" dirty="0" smtClean="0">
                <a:solidFill>
                  <a:schemeClr val="bg1"/>
                </a:solidFill>
              </a:rPr>
              <a:t>Συμμετοχή στα </a:t>
            </a:r>
            <a:r>
              <a:rPr lang="en-US" sz="2400" dirty="0" smtClean="0">
                <a:solidFill>
                  <a:schemeClr val="bg1"/>
                </a:solidFill>
              </a:rPr>
              <a:t>EGN </a:t>
            </a:r>
            <a:r>
              <a:rPr lang="en-US" sz="2400" dirty="0">
                <a:solidFill>
                  <a:schemeClr val="bg1"/>
                </a:solidFill>
              </a:rPr>
              <a:t>and GGN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1907704" y="908720"/>
            <a:ext cx="6072187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Οργάνωση – αρμοδιότητες της ΕΔ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" name="9 - Εικόνα" descr="NEO GR 5-2-2018 LOGO FISIKO PARKO PSILORITI_2017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6672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3 - TextBox"/>
          <p:cNvSpPr txBox="1">
            <a:spLocks noChangeArrowheads="1"/>
          </p:cNvSpPr>
          <p:nvPr/>
        </p:nvSpPr>
        <p:spPr bwMode="auto">
          <a:xfrm>
            <a:off x="2195513" y="333375"/>
            <a:ext cx="4745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latin typeface="Calibri" pitchFamily="34" charset="0"/>
              </a:rPr>
              <a:t>Κέντρο Ενημέρωσης στο νέο κτήριο της εταιρίας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547664" y="476672"/>
            <a:ext cx="542928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Κέντρο Πληροφόρησης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7 - Εικόνα" descr="IMG_31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052736"/>
            <a:ext cx="3360000" cy="2520000"/>
          </a:xfrm>
          <a:prstGeom prst="rect">
            <a:avLst/>
          </a:prstGeom>
        </p:spPr>
      </p:pic>
      <p:pic>
        <p:nvPicPr>
          <p:cNvPr id="9" name="8 - Εικόνα" descr="IMG_319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052736"/>
            <a:ext cx="3360000" cy="2520000"/>
          </a:xfrm>
          <a:prstGeom prst="rect">
            <a:avLst/>
          </a:prstGeom>
        </p:spPr>
      </p:pic>
      <p:pic>
        <p:nvPicPr>
          <p:cNvPr id="10" name="9 - Εικόνα" descr="IMG_319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681028"/>
            <a:ext cx="3360373" cy="2520280"/>
          </a:xfrm>
          <a:prstGeom prst="rect">
            <a:avLst/>
          </a:prstGeom>
        </p:spPr>
      </p:pic>
      <p:pic>
        <p:nvPicPr>
          <p:cNvPr id="11" name="10 - Εικόνα" descr="IMG_3198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681168"/>
            <a:ext cx="3360000" cy="2520000"/>
          </a:xfrm>
          <a:prstGeom prst="rect">
            <a:avLst/>
          </a:prstGeom>
        </p:spPr>
      </p:pic>
      <p:pic>
        <p:nvPicPr>
          <p:cNvPr id="12" name="11 - Εικόνα" descr="NEO GR 5-2-2018 LOGO FISIKO PARKO PSILORITI_2017 (2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0648"/>
            <a:ext cx="792088" cy="7923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editerraneanGeo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1000125" y="1000125"/>
            <a:ext cx="7512050" cy="51435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835696" y="476672"/>
            <a:ext cx="6072187" cy="46166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Δραστηριότητες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79512" y="1196752"/>
            <a:ext cx="4699941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Ενημέρωση – Ευαισθητοποίηση</a:t>
            </a:r>
            <a:r>
              <a:rPr lang="en-US" sz="1600" b="1" dirty="0" smtClean="0">
                <a:solidFill>
                  <a:schemeClr val="bg1"/>
                </a:solidFill>
              </a:rPr>
              <a:t> - </a:t>
            </a:r>
            <a:r>
              <a:rPr lang="el-GR" sz="1600" b="1" dirty="0" smtClean="0">
                <a:solidFill>
                  <a:schemeClr val="bg1"/>
                </a:solidFill>
              </a:rPr>
              <a:t>Εκπαίδευση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79512" y="1628800"/>
            <a:ext cx="383868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Ανάπτυξη </a:t>
            </a:r>
            <a:r>
              <a:rPr lang="el-GR" sz="1600" b="1" dirty="0" err="1" smtClean="0">
                <a:solidFill>
                  <a:schemeClr val="bg1"/>
                </a:solidFill>
              </a:rPr>
              <a:t>οικοτουρισμού</a:t>
            </a:r>
            <a:r>
              <a:rPr lang="el-GR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- </a:t>
            </a:r>
            <a:r>
              <a:rPr lang="el-GR" sz="1600" b="1" dirty="0" err="1" smtClean="0">
                <a:solidFill>
                  <a:schemeClr val="bg1"/>
                </a:solidFill>
              </a:rPr>
              <a:t>γεωτουρισμού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79512" y="2060848"/>
            <a:ext cx="3102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</a:rPr>
              <a:t>Δημιουργία και σήμανση μονοπατιών</a:t>
            </a:r>
            <a:endParaRPr lang="el-GR" sz="1400" i="1" dirty="0">
              <a:solidFill>
                <a:schemeClr val="bg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79512" y="2420888"/>
            <a:ext cx="1962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</a:rPr>
              <a:t>Σήμανση της περιοχής</a:t>
            </a:r>
            <a:endParaRPr lang="el-GR" sz="1400" i="1" dirty="0">
              <a:solidFill>
                <a:schemeClr val="bg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179512" y="3068960"/>
            <a:ext cx="199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</a:rPr>
              <a:t>Συμμετοχή σε εκθέσεις</a:t>
            </a:r>
            <a:endParaRPr lang="el-GR" sz="1400" i="1" dirty="0">
              <a:solidFill>
                <a:schemeClr val="bg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79512" y="3933056"/>
            <a:ext cx="477515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Προώθηση των προϊόντων – υπηρεσιών της περιοχής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179512" y="4293096"/>
            <a:ext cx="2364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Τοπικό σύμφωνο ποιότητας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179512" y="4653136"/>
            <a:ext cx="5191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bg1"/>
                </a:solidFill>
              </a:rPr>
              <a:t>Πρόγραμμα Επιβράβευσης επισκεπτών «Φίλοι του Ψηλορείτη»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179512" y="3429000"/>
            <a:ext cx="349294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Ανάδειξη του πολιτισμού της περιοχής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19" name="18 - TextBox"/>
          <p:cNvSpPr txBox="1"/>
          <p:nvPr/>
        </p:nvSpPr>
        <p:spPr>
          <a:xfrm>
            <a:off x="179512" y="5085184"/>
            <a:ext cx="156433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Υλικό Προβολής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20" name="19 - TextBox"/>
          <p:cNvSpPr txBox="1"/>
          <p:nvPr/>
        </p:nvSpPr>
        <p:spPr>
          <a:xfrm>
            <a:off x="179512" y="5661248"/>
            <a:ext cx="1256306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600" b="1" dirty="0" smtClean="0">
                <a:solidFill>
                  <a:schemeClr val="bg1"/>
                </a:solidFill>
              </a:rPr>
              <a:t>Συνεργασίες</a:t>
            </a:r>
            <a:endParaRPr lang="el-GR" sz="1600" b="1" dirty="0">
              <a:solidFill>
                <a:schemeClr val="bg1"/>
              </a:solidFill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179512" y="2780928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</a:rPr>
              <a:t>Περιηγητικές διαδρομές</a:t>
            </a:r>
            <a:endParaRPr lang="el-GR" sz="1400" i="1" dirty="0">
              <a:solidFill>
                <a:schemeClr val="bg1"/>
              </a:solidFill>
            </a:endParaRPr>
          </a:p>
        </p:txBody>
      </p:sp>
      <p:pic>
        <p:nvPicPr>
          <p:cNvPr id="17" name="16 - Εικόνα" descr="NEO GR 5-2-2018 LOGO FISIKO PARKO PSILORITI_2017 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0"/>
            <a:ext cx="1224136" cy="1224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123728" y="980728"/>
            <a:ext cx="6411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b="1" dirty="0">
                <a:solidFill>
                  <a:srgbClr val="66FFFF"/>
                </a:solidFill>
                <a:latin typeface="Calibri" pitchFamily="34" charset="0"/>
              </a:rPr>
              <a:t>Συνεργασία με </a:t>
            </a:r>
            <a:r>
              <a:rPr lang="el-GR" b="1" dirty="0" smtClean="0">
                <a:solidFill>
                  <a:srgbClr val="66FFFF"/>
                </a:solidFill>
                <a:latin typeface="Calibri" pitchFamily="34" charset="0"/>
              </a:rPr>
              <a:t>το ΚΠΕ </a:t>
            </a:r>
            <a:r>
              <a:rPr lang="el-GR" b="1" dirty="0">
                <a:solidFill>
                  <a:srgbClr val="66FFFF"/>
                </a:solidFill>
                <a:latin typeface="Calibri" pitchFamily="34" charset="0"/>
              </a:rPr>
              <a:t>Ανωγείων</a:t>
            </a:r>
            <a:endParaRPr lang="el-GR" dirty="0">
              <a:solidFill>
                <a:srgbClr val="66FFFF"/>
              </a:solidFill>
              <a:latin typeface="Calibri" pitchFamily="34" charset="0"/>
            </a:endParaRPr>
          </a:p>
        </p:txBody>
      </p:sp>
      <p:pic>
        <p:nvPicPr>
          <p:cNvPr id="4" name="Picture 3" descr="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0">
            <a:off x="1179513" y="1566863"/>
            <a:ext cx="31210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5" name="Picture 4" descr="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00000">
            <a:off x="1458913" y="2087563"/>
            <a:ext cx="31210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5" descr="2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1884363"/>
            <a:ext cx="23526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10" descr="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60112">
            <a:off x="7472363" y="5594350"/>
            <a:ext cx="7080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9" descr="2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760112">
            <a:off x="7118350" y="5348288"/>
            <a:ext cx="755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8" descr="2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360112">
            <a:off x="6810375" y="5219700"/>
            <a:ext cx="755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7" descr="20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960112">
            <a:off x="6403975" y="5213350"/>
            <a:ext cx="755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11" descr="16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8550" y="3384550"/>
            <a:ext cx="24717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6" descr="1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2560112">
            <a:off x="6026150" y="5370513"/>
            <a:ext cx="755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sp>
        <p:nvSpPr>
          <p:cNvPr id="15" name="14 - TextBox"/>
          <p:cNvSpPr txBox="1"/>
          <p:nvPr/>
        </p:nvSpPr>
        <p:spPr>
          <a:xfrm>
            <a:off x="1835696" y="476672"/>
            <a:ext cx="542928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Εκπαιδευτικά προγράμματα</a:t>
            </a:r>
          </a:p>
        </p:txBody>
      </p:sp>
      <p:pic>
        <p:nvPicPr>
          <p:cNvPr id="14" name="13 - Εικόνα" descr="NEO GR 5-2-2018 LOGO FISIKO PARKO PSILORITI_2017 (2)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0"/>
            <a:ext cx="1196361" cy="11967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P407005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00213"/>
            <a:ext cx="5486400" cy="4530725"/>
          </a:xfrm>
        </p:spPr>
      </p:pic>
      <p:pic>
        <p:nvPicPr>
          <p:cNvPr id="38915" name="Picture 4" descr="P71200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300" y="1700213"/>
            <a:ext cx="57277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Z:\GEOPARK\IMG_93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128792" cy="5346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2 - TextBox"/>
          <p:cNvSpPr txBox="1"/>
          <p:nvPr/>
        </p:nvSpPr>
        <p:spPr>
          <a:xfrm>
            <a:off x="2483768" y="404664"/>
            <a:ext cx="457644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Επισκέψεις  Φοιτητών από ξένα Πανεπιστήμια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C:\05 ΦΥΣΙΚΟ ΠΑΡΚΟ\afisa digwnismo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11333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C:\05 ΦΥΣΙΚΟ ΠΑΡΚΟ\mathitikos-diagonismos_natpark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836613"/>
            <a:ext cx="305911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Z:\GEOPARK\DSC_076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4824536" cy="32364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2707" name="Picture 3" descr="Z:\GEOPARK\DSC_07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037430"/>
            <a:ext cx="4392488" cy="2946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Z:\GEOPARK\IMG_92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6984776" cy="52387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2 - TextBox"/>
          <p:cNvSpPr txBox="1"/>
          <p:nvPr/>
        </p:nvSpPr>
        <p:spPr>
          <a:xfrm>
            <a:off x="2483768" y="476672"/>
            <a:ext cx="321004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Συνεργασία με άλλα </a:t>
            </a:r>
            <a:r>
              <a:rPr lang="el-GR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Γεωπάρκα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P10108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341438"/>
            <a:ext cx="68754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1835696" y="476672"/>
            <a:ext cx="542928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Χάραξη – σήμανση μονοπατιών</a:t>
            </a:r>
          </a:p>
        </p:txBody>
      </p:sp>
      <p:pic>
        <p:nvPicPr>
          <p:cNvPr id="39940" name="9 - Εικόνα" descr="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0"/>
            <a:ext cx="12239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atania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196975"/>
            <a:ext cx="5018087" cy="376237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8" descr="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96952"/>
            <a:ext cx="5929312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6" descr="0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000">
            <a:off x="6469063" y="2284413"/>
            <a:ext cx="14636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5" name="Picture 4" descr="0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0000">
            <a:off x="5541963" y="1843088"/>
            <a:ext cx="14652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196752"/>
            <a:ext cx="14684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9"/>
              </a:srgbClr>
            </a:outerShdw>
          </a:effectLst>
        </p:spPr>
      </p:pic>
      <p:pic>
        <p:nvPicPr>
          <p:cNvPr id="40967" name="Picture 4" descr="vosakos 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980728"/>
            <a:ext cx="27241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TextBox"/>
          <p:cNvSpPr txBox="1"/>
          <p:nvPr/>
        </p:nvSpPr>
        <p:spPr>
          <a:xfrm>
            <a:off x="2987824" y="548680"/>
            <a:ext cx="294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Φυλλάδια για τα μονοπάτια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7 - Εικόνα" descr="P1010038xono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429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18 - Εικόνα" descr="P1010035agirini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327244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835696" y="476672"/>
            <a:ext cx="6072187" cy="46166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Ενιαία Σήμανση</a:t>
            </a:r>
          </a:p>
        </p:txBody>
      </p:sp>
      <p:pic>
        <p:nvPicPr>
          <p:cNvPr id="6" name="Picture 2" descr="\\Nikospc\LEADER_PLUS\ΦΩΤΟΓΡΑΦΙΕΣ\1-4\1-4-2-5\NOMARXIA -REΘΥΜΝΟΥ\RETHIMNO0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361156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10108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356992"/>
            <a:ext cx="2015976" cy="26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- Εικόνα" descr="NEO GR 5-2-2018 LOGO FISIKO PARKO PSILORITI_2017 (2)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6632"/>
            <a:ext cx="1008112" cy="10084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619672" y="2276872"/>
            <a:ext cx="5824415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Το Υπόβαθρο – Χαρακτηριστικά της περιοχής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763713" y="476250"/>
            <a:ext cx="525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66FFFF"/>
                </a:solidFill>
                <a:latin typeface="Calibri" pitchFamily="34" charset="0"/>
              </a:rPr>
              <a:t>Info Points </a:t>
            </a:r>
            <a:r>
              <a:rPr lang="el-GR" b="1">
                <a:solidFill>
                  <a:srgbClr val="66FFFF"/>
                </a:solidFill>
                <a:latin typeface="Calibri" pitchFamily="34" charset="0"/>
              </a:rPr>
              <a:t>Γεωπάρκου στα Δημαρχεία</a:t>
            </a:r>
          </a:p>
        </p:txBody>
      </p:sp>
      <p:pic>
        <p:nvPicPr>
          <p:cNvPr id="5" name="Picture 4" descr="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125538"/>
            <a:ext cx="7488237" cy="4870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560840" cy="604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1691680" y="476672"/>
            <a:ext cx="6072187" cy="46166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Περιηγητικές προτάσεις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4 - Εικόνα" descr="NEO GR 5-2-2018 LOGO FISIKO PARKO PSILORITI_2017 (2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16632"/>
            <a:ext cx="1080120" cy="10804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8 - Εικόνα" descr="poster rethymn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18986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9 - Εικόνα" descr="DS3_121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138" y="2212975"/>
            <a:ext cx="1857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10 - Εικόνα" descr="DS3_120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2263" y="2212975"/>
            <a:ext cx="1857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835696" y="476672"/>
            <a:ext cx="6072187" cy="461665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rPr>
              <a:t>Ανάδειξη του Λαϊκού πολιτισμού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" name="6 - Εικόνα" descr="NEO GR 5-2-2018 LOGO FISIKO PARKO PSILORITI_2017 (2)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0"/>
            <a:ext cx="1296144" cy="12965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3 - Εικόνα" descr="DS3_121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1412875"/>
            <a:ext cx="2881312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4 - Εικόνα" descr="DS3_120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295275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975" y="1268413"/>
            <a:ext cx="31210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TextBox"/>
          <p:cNvSpPr txBox="1"/>
          <p:nvPr/>
        </p:nvSpPr>
        <p:spPr>
          <a:xfrm>
            <a:off x="1835696" y="476672"/>
            <a:ext cx="542928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Προβολή – Προώθηση περιοχής [έντυπο υλικό]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13366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196975"/>
            <a:ext cx="108108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1196975"/>
            <a:ext cx="1008062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196975"/>
            <a:ext cx="10795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1196975"/>
            <a:ext cx="1079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3579813"/>
            <a:ext cx="1223963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573463"/>
            <a:ext cx="1257300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3573463"/>
            <a:ext cx="122396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573463"/>
            <a:ext cx="122555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- Εικόνα" descr="NEO GR 5-2-2018 LOGO FISIKO PARKO PSILORITI_2017 (2)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3" y="188640"/>
            <a:ext cx="1079767" cy="10801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000">
            <a:off x="4849813" y="933450"/>
            <a:ext cx="4071937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5" descr="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00000">
            <a:off x="4059238" y="1589088"/>
            <a:ext cx="4071937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" name="Picture 4" descr="image00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0000">
            <a:off x="2606675" y="2662238"/>
            <a:ext cx="40719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" name="Picture 3" descr="PSILORITIS_EXOFILO_Page_1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844675"/>
            <a:ext cx="20478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Ορθογώνιο"/>
          <p:cNvSpPr>
            <a:spLocks noChangeArrowheads="1"/>
          </p:cNvSpPr>
          <p:nvPr/>
        </p:nvSpPr>
        <p:spPr bwMode="auto">
          <a:xfrm>
            <a:off x="395288" y="1125538"/>
            <a:ext cx="1857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l-GR" sz="1400">
              <a:latin typeface="Calibr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475656" y="476672"/>
            <a:ext cx="691276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Ιστοσελίδες, 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www.akomm.gr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6192837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475656" y="476672"/>
            <a:ext cx="6912768" cy="36933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Ιστοσελίδες</a:t>
            </a:r>
            <a:r>
              <a:rPr lang="el-G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www.psiloritis-natural-park.gr</a:t>
            </a:r>
            <a:endParaRPr lang="el-GR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08721"/>
            <a:ext cx="648072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11 - Εικόνα" descr="IMG_418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6696744" cy="5022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3 - TextBox"/>
          <p:cNvSpPr txBox="1"/>
          <p:nvPr/>
        </p:nvSpPr>
        <p:spPr>
          <a:xfrm>
            <a:off x="2915816" y="476672"/>
            <a:ext cx="236205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Συμμετοχή σε εκθέσεις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101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2852738"/>
            <a:ext cx="3143250" cy="3124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9"/>
              </a:srgbClr>
            </a:outerShdw>
          </a:effectLst>
        </p:spPr>
      </p:pic>
      <p:grpSp>
        <p:nvGrpSpPr>
          <p:cNvPr id="34819" name="Group 5"/>
          <p:cNvGrpSpPr>
            <a:grpSpLocks/>
          </p:cNvGrpSpPr>
          <p:nvPr/>
        </p:nvGrpSpPr>
        <p:grpSpPr bwMode="auto">
          <a:xfrm>
            <a:off x="323850" y="1557338"/>
            <a:ext cx="5638800" cy="3894137"/>
            <a:chOff x="204" y="981"/>
            <a:chExt cx="3552" cy="2453"/>
          </a:xfrm>
        </p:grpSpPr>
        <p:sp>
          <p:nvSpPr>
            <p:cNvPr id="34820" name="Text Box 6"/>
            <p:cNvSpPr txBox="1">
              <a:spLocks noChangeArrowheads="1"/>
            </p:cNvSpPr>
            <p:nvPr/>
          </p:nvSpPr>
          <p:spPr bwMode="auto">
            <a:xfrm>
              <a:off x="204" y="3203"/>
              <a:ext cx="35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66FFFF"/>
                  </a:solidFill>
                  <a:latin typeface="Calibri" pitchFamily="34" charset="0"/>
                </a:rPr>
                <a:t>1</a:t>
              </a:r>
              <a:r>
                <a:rPr lang="en-US" baseline="30000">
                  <a:solidFill>
                    <a:srgbClr val="66FFFF"/>
                  </a:solidFill>
                  <a:latin typeface="Calibri" pitchFamily="34" charset="0"/>
                </a:rPr>
                <a:t>st</a:t>
              </a:r>
              <a:r>
                <a:rPr lang="en-US">
                  <a:solidFill>
                    <a:srgbClr val="66FFFF"/>
                  </a:solidFill>
                  <a:latin typeface="Calibri" pitchFamily="34" charset="0"/>
                </a:rPr>
                <a:t> Geoparks Fair, Germany</a:t>
              </a:r>
              <a:r>
                <a:rPr lang="el-GR">
                  <a:solidFill>
                    <a:srgbClr val="66FFFF"/>
                  </a:solidFill>
                  <a:latin typeface="Calibri" pitchFamily="34" charset="0"/>
                </a:rPr>
                <a:t> </a:t>
              </a:r>
              <a:endParaRPr lang="el-GR">
                <a:latin typeface="Calibri" pitchFamily="34" charset="0"/>
              </a:endParaRPr>
            </a:p>
          </p:txBody>
        </p:sp>
        <p:pic>
          <p:nvPicPr>
            <p:cNvPr id="5" name="Picture 4" descr="P10100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0" y="981"/>
              <a:ext cx="2700" cy="193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>
              <a:outerShdw dist="38100" dir="18900000" algn="bl" rotWithShape="0">
                <a:srgbClr val="000000">
                  <a:alpha val="39999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707904" y="548680"/>
            <a:ext cx="225690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Μύθος  και Ιστορία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5714" name="Picture 2" descr="http://www.psiloritis-natural-park.gr/sites/default/files/idai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623300" cy="1872208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203848" y="1268760"/>
            <a:ext cx="3938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Στο Ιδαίον Άντρο ανατράφηκε ο Δίας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203848" y="1700808"/>
            <a:ext cx="4180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Λατρευτικό κέντρο κατά την αρχαιότητα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3203848" y="2060848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Σημαντικοί αρχαιολογικοί χώροι (</a:t>
            </a:r>
            <a:r>
              <a:rPr lang="el-GR" dirty="0" err="1" smtClean="0">
                <a:solidFill>
                  <a:schemeClr val="bg1"/>
                </a:solidFill>
              </a:rPr>
              <a:t>Ζώμινθος</a:t>
            </a:r>
            <a:r>
              <a:rPr lang="el-GR" dirty="0" smtClean="0">
                <a:solidFill>
                  <a:schemeClr val="bg1"/>
                </a:solidFill>
              </a:rPr>
              <a:t>, </a:t>
            </a:r>
            <a:r>
              <a:rPr lang="el-GR" dirty="0" err="1" smtClean="0">
                <a:solidFill>
                  <a:schemeClr val="bg1"/>
                </a:solidFill>
              </a:rPr>
              <a:t>Σκλαβόκαμπος</a:t>
            </a:r>
            <a:r>
              <a:rPr lang="el-GR" dirty="0" smtClean="0">
                <a:solidFill>
                  <a:schemeClr val="bg1"/>
                </a:solidFill>
              </a:rPr>
              <a:t>, αρχαία Ελεύθερνα, σπήλαιο Καμαρών)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203848" y="3068961"/>
            <a:ext cx="561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Σημείο αναφοράς σε όλες τις ιστορικές περιόδους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 Ολοκαύτωμα Αρκαδίου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 Σπήλαιο </a:t>
            </a:r>
            <a:r>
              <a:rPr lang="el-GR" dirty="0" err="1" smtClean="0">
                <a:solidFill>
                  <a:schemeClr val="bg1"/>
                </a:solidFill>
              </a:rPr>
              <a:t>Μελιδονίου</a:t>
            </a:r>
            <a:endParaRPr lang="el-GR" dirty="0" smtClean="0">
              <a:solidFill>
                <a:schemeClr val="bg1"/>
              </a:solidFill>
            </a:endParaRPr>
          </a:p>
          <a:p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2592373" cy="18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2592373" cy="185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- Εικόνα" descr="http://3.bp.blogspot.com/-DQZf2b0fYX8/VbjLSXQc3CI/AAAAAAAAFjA/ZVdtkJ4WPgI/s1600/melidoni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365104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C:\Users\dimitris\Documents\04 ΦΥΣΙΚΟ ΠΑΡΚΟ\ΦΩΤΟΓΡΑΦΙΕΣ ΑΠΟ TOURNATUR 2015\2\20150904_102313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16533" y="1232757"/>
            <a:ext cx="4752530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 descr="Z:\0-1 ΑΞΟΝΑΣ 4\0-21 ΜΕΤΡΟ 421\ΤΡΟΟΔΟΣ\ΥΛΟΠΟΙΗΣΗ\ΚΡΗΤΗ ΜΕΓΑΛΗ ΣΥΝΑΝΤΗΣΗ 1-4 ΜΑΙΟΥ 2015\00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5076056" cy="356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7072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5400000">
            <a:off x="3226580" y="1631140"/>
            <a:ext cx="6762765" cy="5072074"/>
          </a:xfrm>
          <a:prstGeom prst="rect">
            <a:avLst/>
          </a:prstGeom>
        </p:spPr>
      </p:pic>
      <p:pic>
        <p:nvPicPr>
          <p:cNvPr id="6" name="Picture 5" descr="P109099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95536" y="1916832"/>
            <a:ext cx="6215074" cy="4661306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9512" y="1196752"/>
            <a:ext cx="3782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l-GR" sz="2000" b="1" dirty="0" smtClean="0">
                <a:solidFill>
                  <a:schemeClr val="bg1"/>
                </a:solidFill>
              </a:rPr>
              <a:t>Τοπικό σύμφωνο ποιότητας</a:t>
            </a:r>
            <a:endParaRPr lang="el-GR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116632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dirty="0" smtClean="0">
                <a:solidFill>
                  <a:schemeClr val="bg1"/>
                </a:solidFill>
              </a:rPr>
              <a:t>Προώθηση τοπικών προϊόντων &amp; υπηρεσιών</a:t>
            </a:r>
            <a:endParaRPr lang="el-G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Logo_PF-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5174083" cy="2520280"/>
          </a:xfrm>
          <a:prstGeom prst="rect">
            <a:avLst/>
          </a:prstGeom>
        </p:spPr>
      </p:pic>
      <p:pic>
        <p:nvPicPr>
          <p:cNvPr id="4" name="3 - Εικόνα" descr="karta_riza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61048"/>
            <a:ext cx="2442642" cy="1570270"/>
          </a:xfrm>
          <a:prstGeom prst="rect">
            <a:avLst/>
          </a:prstGeom>
        </p:spPr>
      </p:pic>
      <p:pic>
        <p:nvPicPr>
          <p:cNvPr id="5" name="4 - Εικόνα" descr="karta_Korfi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3789040"/>
            <a:ext cx="2520280" cy="162018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2051720" y="5517232"/>
            <a:ext cx="4353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www.psiloritisfriends.gr</a:t>
            </a:r>
            <a:endParaRPr lang="el-GR" sz="32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18864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l-GR" sz="2400" dirty="0" smtClean="0"/>
              <a:t>Προώθηση τοπικών προϊόντων &amp; υπηρεσιών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26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571720"/>
            <a:ext cx="9144000" cy="428628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2132856"/>
            <a:ext cx="8929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l-GR" sz="2400" dirty="0">
                <a:solidFill>
                  <a:srgbClr val="FFFF00"/>
                </a:solidFill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</a:rPr>
              <a:t>“</a:t>
            </a:r>
            <a:r>
              <a:rPr lang="el-GR" sz="2400" b="1" i="1" dirty="0" smtClean="0">
                <a:solidFill>
                  <a:srgbClr val="FFFF00"/>
                </a:solidFill>
              </a:rPr>
              <a:t>Η μια μεριά του φαραγγιού δε σμίγει με την άλλη, </a:t>
            </a:r>
          </a:p>
          <a:p>
            <a:pPr algn="ctr"/>
            <a:r>
              <a:rPr lang="el-GR" sz="2400" b="1" i="1" dirty="0" smtClean="0">
                <a:solidFill>
                  <a:srgbClr val="FFFF00"/>
                </a:solidFill>
              </a:rPr>
              <a:t>μα καρτερούνε το σεισμό να αγκαλιαστούνε πάλι</a:t>
            </a:r>
            <a:r>
              <a:rPr lang="en-US" sz="2400" b="1" i="1" dirty="0" smtClean="0">
                <a:solidFill>
                  <a:srgbClr val="FFFF00"/>
                </a:solidFill>
              </a:rPr>
              <a:t>”</a:t>
            </a:r>
            <a:endParaRPr lang="el-GR" sz="2400" b="1" i="1" dirty="0" smtClean="0">
              <a:solidFill>
                <a:srgbClr val="FFFF00"/>
              </a:solidFill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81001" y="188640"/>
            <a:ext cx="822344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l-GR" sz="3200" dirty="0" smtClean="0"/>
              <a:t>Εμείς πιστεύουμε ότι το </a:t>
            </a:r>
            <a:r>
              <a:rPr lang="el-GR" sz="3200" dirty="0" err="1" smtClean="0"/>
              <a:t>γεωπάρκο</a:t>
            </a:r>
            <a:r>
              <a:rPr lang="el-GR" sz="3200" dirty="0" smtClean="0"/>
              <a:t> του Ψηλορείτη μπορεί να προσφέρει μια «άλλη» ανάπτυξη συμβατή με το περιβάλλον, τον πολιτισμό και τους ανθρώπους του…</a:t>
            </a:r>
            <a:endParaRPr lang="en-GB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i.ytimg.com/vi/-BqQD6QHrQw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223670" cy="5188315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3923928" y="4365104"/>
            <a:ext cx="1625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…Ευχαριστώ</a:t>
            </a:r>
            <a:endParaRPr lang="el-GR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95536" y="1844824"/>
            <a:ext cx="514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Στου Ψηλορείτη τη κορφή, το χιόνι δε τελειώνει, </a:t>
            </a:r>
          </a:p>
          <a:p>
            <a:r>
              <a:rPr lang="el-G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ώστε να λιώσει το παλιό καινούριο το πλακώνει </a:t>
            </a:r>
            <a:endParaRPr lang="el-G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411760" y="620688"/>
            <a:ext cx="4585422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Πολιτισμός – Ανθρώπινες Δραστηριότητες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2098" name="Picture 2" descr="http://www.psiloritis-natural-park.gr/sites/default/files/keramik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1944216" cy="1457139"/>
          </a:xfrm>
          <a:prstGeom prst="rect">
            <a:avLst/>
          </a:prstGeom>
          <a:noFill/>
        </p:spPr>
      </p:pic>
      <p:pic>
        <p:nvPicPr>
          <p:cNvPr id="7" name="Picture 9" descr="mitat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2276872"/>
            <a:ext cx="1944216" cy="130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411760" y="1412776"/>
            <a:ext cx="450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Ιδιαίτερος και ζωντανός λαϊκός πολιτισμός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411760" y="1904831"/>
            <a:ext cx="157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Αρχιτεκτονική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2411760" y="2396886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Μουσική – Ποίηση (μαντινάδες)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2411760" y="2888941"/>
            <a:ext cx="466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Παραγωγικές δραστηριότητες (κτηνοτροφία)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2411760" y="3380996"/>
            <a:ext cx="352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Ποιοτικά προϊόντα και υπηρεσίες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2411760" y="3873051"/>
            <a:ext cx="423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Νεανικός πληθυσμός στα μεγάλα χωριά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2411760" y="4365104"/>
            <a:ext cx="253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Αναπτυξιακή δυναμική</a:t>
            </a:r>
          </a:p>
        </p:txBody>
      </p:sp>
      <p:pic>
        <p:nvPicPr>
          <p:cNvPr id="13" name="Picture 3" descr="\\NIKOSNEO\photos\psiloritis\ΑΝΩΓΕΙΑ\AKOM photo\ARMEGM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1970192" cy="1300843"/>
          </a:xfrm>
          <a:prstGeom prst="rect">
            <a:avLst/>
          </a:prstGeom>
          <a:noFill/>
        </p:spPr>
      </p:pic>
      <p:pic>
        <p:nvPicPr>
          <p:cNvPr id="14" name="13 - Εικόνα" descr="\\NIKOSNEO\photos\psiloritis\PRINT\30X40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620688"/>
            <a:ext cx="168068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699792" y="620688"/>
            <a:ext cx="179042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Βιοποικιλότητα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22" name="Picture 2" descr="http://www.psiloritis-natural-park.gr/images/editor/UserFiles/files/Cistus%20creticu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2160240" cy="1437129"/>
          </a:xfrm>
          <a:prstGeom prst="rect">
            <a:avLst/>
          </a:prstGeom>
          <a:noFill/>
        </p:spPr>
      </p:pic>
      <p:pic>
        <p:nvPicPr>
          <p:cNvPr id="133124" name="Picture 4" descr="http://www.psiloritis-natural-park.gr/images/editor/UserFiles/files/Cephalanthera%20cuculat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124745"/>
            <a:ext cx="1080120" cy="1655022"/>
          </a:xfrm>
          <a:prstGeom prst="rect">
            <a:avLst/>
          </a:prstGeom>
          <a:noFill/>
        </p:spPr>
      </p:pic>
      <p:pic>
        <p:nvPicPr>
          <p:cNvPr id="133126" name="Picture 6" descr="http://www.psiloritis-natural-park.gr/images/editor/UserFiles/files/Orchis%20lactea_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2376264" cy="1901011"/>
          </a:xfrm>
          <a:prstGeom prst="rect">
            <a:avLst/>
          </a:prstGeom>
          <a:noFill/>
        </p:spPr>
      </p:pic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3851920" y="1124744"/>
            <a:ext cx="1440160" cy="2414439"/>
            <a:chOff x="479" y="480"/>
            <a:chExt cx="2294" cy="3426"/>
          </a:xfrm>
        </p:grpSpPr>
        <p:pic>
          <p:nvPicPr>
            <p:cNvPr id="9" name="Picture 12" descr="Gypaetos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79" y="480"/>
              <a:ext cx="2294" cy="3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80" y="480"/>
              <a:ext cx="10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dirty="0" smtClean="0">
                  <a:solidFill>
                    <a:schemeClr val="bg1"/>
                  </a:solidFill>
                </a:rPr>
                <a:t>Γυπαετός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3128" name="Picture 8" descr="http://www.psiloritis-natural-park.gr/images/editor/UserFiles/Image/geotops/Prinos%20P5170127_t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2577886" cy="2148239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5427470" y="1196752"/>
            <a:ext cx="371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Μεγάλο τμήμα της περιοχής έχει</a:t>
            </a:r>
          </a:p>
          <a:p>
            <a:r>
              <a:rPr lang="el-GR" dirty="0">
                <a:solidFill>
                  <a:schemeClr val="bg1"/>
                </a:solidFill>
              </a:rPr>
              <a:t>ε</a:t>
            </a:r>
            <a:r>
              <a:rPr lang="el-GR" dirty="0" smtClean="0">
                <a:solidFill>
                  <a:schemeClr val="bg1"/>
                </a:solidFill>
              </a:rPr>
              <a:t>νταχθεί στο δίκτυο </a:t>
            </a:r>
            <a:r>
              <a:rPr lang="en-US" dirty="0" smtClean="0">
                <a:solidFill>
                  <a:schemeClr val="bg1"/>
                </a:solidFill>
              </a:rPr>
              <a:t>NATURA 2000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5436096" y="2348880"/>
            <a:ext cx="222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Υψηλός ενδημισμός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5436096" y="3212976"/>
            <a:ext cx="2674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Ιδιαίτερα οικοσυστήματα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131840" y="548680"/>
            <a:ext cx="184653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Γεωποικιλότητα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395536" y="1340768"/>
            <a:ext cx="743370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Στον </a:t>
            </a:r>
            <a:r>
              <a:rPr lang="el-GR" dirty="0">
                <a:solidFill>
                  <a:schemeClr val="bg1"/>
                </a:solidFill>
              </a:rPr>
              <a:t>Ψ</a:t>
            </a:r>
            <a:r>
              <a:rPr lang="el-GR" dirty="0" smtClean="0">
                <a:solidFill>
                  <a:schemeClr val="bg1"/>
                </a:solidFill>
              </a:rPr>
              <a:t>ΗΛΟΡΕΙΤΗ αποτυπώνεται η Γεωλογική ιστορία όλης της Κρήτης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323528" y="1988840"/>
            <a:ext cx="15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Απολιθώματα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23528" y="2636912"/>
            <a:ext cx="1896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l-GR" dirty="0" smtClean="0">
                <a:solidFill>
                  <a:schemeClr val="bg1"/>
                </a:solidFill>
              </a:rPr>
              <a:t>Τεκτονικές δομές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23528" y="3284984"/>
            <a:ext cx="2885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 err="1">
                <a:solidFill>
                  <a:schemeClr val="bg1"/>
                </a:solidFill>
              </a:rPr>
              <a:t>Γεωμορφές</a:t>
            </a:r>
            <a:r>
              <a:rPr lang="el-GR" dirty="0">
                <a:solidFill>
                  <a:schemeClr val="bg1"/>
                </a:solidFill>
              </a:rPr>
              <a:t> -</a:t>
            </a:r>
            <a:r>
              <a:rPr lang="el-GR" dirty="0" err="1">
                <a:solidFill>
                  <a:schemeClr val="bg1"/>
                </a:solidFill>
              </a:rPr>
              <a:t>βραχομορφές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3528" y="3933056"/>
            <a:ext cx="322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 smtClean="0">
                <a:solidFill>
                  <a:schemeClr val="bg1"/>
                </a:solidFill>
              </a:rPr>
              <a:t>Σπήλαια και </a:t>
            </a:r>
            <a:r>
              <a:rPr lang="el-GR" dirty="0" err="1" smtClean="0">
                <a:solidFill>
                  <a:schemeClr val="bg1"/>
                </a:solidFill>
              </a:rPr>
              <a:t>Σπηλαιοβάραθρα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23528" y="4581128"/>
            <a:ext cx="1751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dirty="0" err="1">
                <a:solidFill>
                  <a:schemeClr val="bg1"/>
                </a:solidFill>
              </a:rPr>
              <a:t>Καρστικά</a:t>
            </a:r>
            <a:r>
              <a:rPr lang="el-GR" dirty="0">
                <a:solidFill>
                  <a:schemeClr val="bg1"/>
                </a:solidFill>
              </a:rPr>
              <a:t> τοπία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9 - Βέλος προς τα κάτω"/>
          <p:cNvSpPr/>
          <p:nvPr/>
        </p:nvSpPr>
        <p:spPr>
          <a:xfrm>
            <a:off x="7020272" y="1196752"/>
            <a:ext cx="50405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Εξάγωνο"/>
          <p:cNvSpPr/>
          <p:nvPr/>
        </p:nvSpPr>
        <p:spPr>
          <a:xfrm>
            <a:off x="179512" y="2060848"/>
            <a:ext cx="216024" cy="216024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Εξάγωνο"/>
          <p:cNvSpPr/>
          <p:nvPr/>
        </p:nvSpPr>
        <p:spPr>
          <a:xfrm>
            <a:off x="179512" y="2708920"/>
            <a:ext cx="216024" cy="216024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Εξάγωνο"/>
          <p:cNvSpPr/>
          <p:nvPr/>
        </p:nvSpPr>
        <p:spPr>
          <a:xfrm>
            <a:off x="179512" y="3356992"/>
            <a:ext cx="216024" cy="216024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Εξάγωνο"/>
          <p:cNvSpPr/>
          <p:nvPr/>
        </p:nvSpPr>
        <p:spPr>
          <a:xfrm>
            <a:off x="179512" y="4005064"/>
            <a:ext cx="216024" cy="216024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Εξάγωνο"/>
          <p:cNvSpPr/>
          <p:nvPr/>
        </p:nvSpPr>
        <p:spPr>
          <a:xfrm>
            <a:off x="179512" y="4653136"/>
            <a:ext cx="216024" cy="216024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28600" y="982663"/>
            <a:ext cx="8447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 sz="2000" i="1">
              <a:solidFill>
                <a:srgbClr val="99FF99"/>
              </a:solidFill>
            </a:endParaRPr>
          </a:p>
        </p:txBody>
      </p:sp>
      <p:sp>
        <p:nvSpPr>
          <p:cNvPr id="21507" name="Text Box 11"/>
          <p:cNvSpPr txBox="1">
            <a:spLocks noChangeArrowheads="1"/>
          </p:cNvSpPr>
          <p:nvPr/>
        </p:nvSpPr>
        <p:spPr bwMode="auto">
          <a:xfrm>
            <a:off x="381000" y="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3200"/>
              <a:t>Απολιθώματα</a:t>
            </a:r>
            <a:endParaRPr lang="en-GB" sz="320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647950" y="785813"/>
            <a:ext cx="6496050" cy="4784725"/>
            <a:chOff x="1067" y="1390"/>
            <a:chExt cx="3637" cy="2706"/>
          </a:xfrm>
        </p:grpSpPr>
        <p:sp>
          <p:nvSpPr>
            <p:cNvPr id="21513" name="Text Box 13"/>
            <p:cNvSpPr txBox="1">
              <a:spLocks noChangeArrowheads="1"/>
            </p:cNvSpPr>
            <p:nvPr/>
          </p:nvSpPr>
          <p:spPr bwMode="auto">
            <a:xfrm>
              <a:off x="1584" y="3888"/>
              <a:ext cx="2592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solidFill>
                    <a:srgbClr val="FF3300"/>
                  </a:solidFill>
                  <a:latin typeface="Times New Roman" pitchFamily="18" charset="0"/>
                </a:rPr>
                <a:t>Fodele </a:t>
              </a:r>
              <a:r>
                <a:rPr lang="el-GR">
                  <a:solidFill>
                    <a:srgbClr val="FF3300"/>
                  </a:solidFill>
                  <a:latin typeface="Times New Roman" pitchFamily="18" charset="0"/>
                </a:rPr>
                <a:t> fossils</a:t>
              </a:r>
              <a:endParaRPr lang="el-GR" sz="240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  <p:pic>
          <p:nvPicPr>
            <p:cNvPr id="21514" name="Picture 14" descr="Fossils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67" y="1390"/>
              <a:ext cx="3637" cy="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054" descr="rudist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38" y="2500313"/>
            <a:ext cx="6034087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5"/>
          <p:cNvGrpSpPr/>
          <p:nvPr/>
        </p:nvGrpSpPr>
        <p:grpSpPr>
          <a:xfrm>
            <a:off x="3929063" y="2000250"/>
            <a:ext cx="4830762" cy="3624263"/>
            <a:chOff x="3929063" y="2000250"/>
            <a:chExt cx="4830762" cy="3624263"/>
          </a:xfrm>
        </p:grpSpPr>
        <p:pic>
          <p:nvPicPr>
            <p:cNvPr id="14" name="Picture 35" descr="noumoulites"/>
            <p:cNvPicPr>
              <a:picLocks noChangeAspect="1" noChangeArrowheads="1"/>
            </p:cNvPicPr>
            <p:nvPr/>
          </p:nvPicPr>
          <p:blipFill>
            <a:blip r:embed="rId5" cstate="screen">
              <a:lum bright="6000"/>
            </a:blip>
            <a:srcRect/>
            <a:stretch>
              <a:fillRect/>
            </a:stretch>
          </p:blipFill>
          <p:spPr bwMode="auto">
            <a:xfrm>
              <a:off x="3929063" y="2000250"/>
              <a:ext cx="4830762" cy="3624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2" name="Text Box 39"/>
            <p:cNvSpPr txBox="1">
              <a:spLocks noChangeArrowheads="1"/>
            </p:cNvSpPr>
            <p:nvPr/>
          </p:nvSpPr>
          <p:spPr bwMode="auto">
            <a:xfrm>
              <a:off x="5834063" y="5124450"/>
              <a:ext cx="287178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000" dirty="0" err="1">
                  <a:solidFill>
                    <a:schemeClr val="folHlink"/>
                  </a:solidFill>
                </a:rPr>
                <a:t>Νουμουλίτες</a:t>
              </a:r>
              <a:r>
                <a:rPr lang="el-GR" sz="2000" dirty="0">
                  <a:solidFill>
                    <a:schemeClr val="folHlink"/>
                  </a:solidFill>
                </a:rPr>
                <a:t> 50 </a:t>
              </a:r>
              <a:r>
                <a:rPr lang="el-GR" sz="2000" dirty="0" err="1">
                  <a:solidFill>
                    <a:schemeClr val="folHlink"/>
                  </a:solidFill>
                </a:rPr>
                <a:t>εκ.χρονια</a:t>
              </a:r>
              <a:endParaRPr lang="el-GR" sz="2000" dirty="0">
                <a:solidFill>
                  <a:schemeClr val="folHlink"/>
                </a:solidFill>
              </a:endParaRPr>
            </a:p>
          </p:txBody>
        </p:sp>
      </p:grpSp>
      <p:pic>
        <p:nvPicPr>
          <p:cNvPr id="13" name="Picture 9" descr="P526008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5288" y="1196975"/>
            <a:ext cx="7835900" cy="583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395536" y="404664"/>
            <a:ext cx="3271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3200" dirty="0">
                <a:solidFill>
                  <a:schemeClr val="bg1"/>
                </a:solidFill>
              </a:rPr>
              <a:t>Τεκτονικές δομές</a:t>
            </a:r>
            <a:endParaRPr lang="en-GB" sz="3200" dirty="0">
              <a:solidFill>
                <a:schemeClr val="bg1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43608" y="980728"/>
            <a:ext cx="6883400" cy="5141913"/>
            <a:chOff x="867" y="960"/>
            <a:chExt cx="4336" cy="3239"/>
          </a:xfrm>
        </p:grpSpPr>
        <p:sp>
          <p:nvSpPr>
            <p:cNvPr id="22533" name="Text Box 15"/>
            <p:cNvSpPr txBox="1">
              <a:spLocks noChangeArrowheads="1"/>
            </p:cNvSpPr>
            <p:nvPr/>
          </p:nvSpPr>
          <p:spPr bwMode="auto">
            <a:xfrm>
              <a:off x="1593" y="3908"/>
              <a:ext cx="2592" cy="291"/>
            </a:xfrm>
            <a:prstGeom prst="rect">
              <a:avLst/>
            </a:prstGeom>
            <a:solidFill>
              <a:schemeClr val="tx1"/>
            </a:solidFill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el-GR" dirty="0" smtClean="0">
                  <a:solidFill>
                    <a:schemeClr val="bg1"/>
                  </a:solidFill>
                  <a:latin typeface="Times New Roman" pitchFamily="18" charset="0"/>
                </a:rPr>
                <a:t>Πτυχές </a:t>
              </a:r>
              <a:r>
                <a:rPr lang="el-GR" dirty="0" err="1" smtClean="0">
                  <a:solidFill>
                    <a:schemeClr val="bg1"/>
                  </a:solidFill>
                  <a:latin typeface="Times New Roman" pitchFamily="18" charset="0"/>
                </a:rPr>
                <a:t>Βώσσακου</a:t>
              </a:r>
              <a:endParaRPr lang="el-GR" sz="2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pic>
          <p:nvPicPr>
            <p:cNvPr id="22534" name="Picture 16" descr="vosakos1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867" y="960"/>
              <a:ext cx="1982" cy="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17" descr="vosakos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997" y="960"/>
              <a:ext cx="2206" cy="3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8&quot; unique_id=&quot;10614&quot;&gt;&lt;/object&gt;&lt;object type=&quot;2&quot; unique_id=&quot;10615&quot;&gt;&lt;object type=&quot;3&quot; unique_id=&quot;10626&quot;&gt;&lt;property id=&quot;20148&quot; value=&quot;5&quot;/&gt;&lt;property id=&quot;20300&quot; value=&quot;Slide 20&quot;/&gt;&lt;property id=&quot;20307&quot; value=&quot;373&quot;/&gt;&lt;/object&gt;&lt;object type=&quot;3&quot; unique_id=&quot;10628&quot;&gt;&lt;property id=&quot;20148&quot; value=&quot;5&quot;/&gt;&lt;property id=&quot;20300&quot; value=&quot;Slide 30&quot;/&gt;&lt;property id=&quot;20307&quot; value=&quot;358&quot;/&gt;&lt;/object&gt;&lt;object type=&quot;3&quot; unique_id=&quot;10629&quot;&gt;&lt;property id=&quot;20148&quot; value=&quot;5&quot;/&gt;&lt;property id=&quot;20300&quot; value=&quot;Slide 32&quot;/&gt;&lt;property id=&quot;20307&quot; value=&quot;374&quot;/&gt;&lt;/object&gt;&lt;object type=&quot;3&quot; unique_id=&quot;10630&quot;&gt;&lt;property id=&quot;20148&quot; value=&quot;5&quot;/&gt;&lt;property id=&quot;20300&quot; value=&quot;Slide 33&quot;/&gt;&lt;property id=&quot;20307&quot; value=&quot;302&quot;/&gt;&lt;/object&gt;&lt;object type=&quot;3&quot; unique_id=&quot;10637&quot;&gt;&lt;property id=&quot;20148&quot; value=&quot;5&quot;/&gt;&lt;property id=&quot;20300&quot; value=&quot;Slide 19&quot;/&gt;&lt;property id=&quot;20307&quot; value=&quot;387&quot;/&gt;&lt;/object&gt;&lt;object type=&quot;3&quot; unique_id=&quot;10638&quot;&gt;&lt;property id=&quot;20148&quot; value=&quot;5&quot;/&gt;&lt;property id=&quot;20300&quot; value=&quot;Slide 34&quot;/&gt;&lt;property id=&quot;20307&quot; value=&quot;328&quot;/&gt;&lt;/object&gt;&lt;object type=&quot;3&quot; unique_id=&quot;10639&quot;&gt;&lt;property id=&quot;20148&quot; value=&quot;5&quot;/&gt;&lt;property id=&quot;20300&quot; value=&quot;Slide 35&quot;/&gt;&lt;property id=&quot;20307&quot; value=&quot;361&quot;/&gt;&lt;/object&gt;&lt;object type=&quot;3&quot; unique_id=&quot;10640&quot;&gt;&lt;property id=&quot;20148&quot; value=&quot;5&quot;/&gt;&lt;property id=&quot;20300&quot; value=&quot;Slide 38&quot;/&gt;&lt;property id=&quot;20307&quot; value=&quot;377&quot;/&gt;&lt;/object&gt;&lt;object type=&quot;3&quot; unique_id=&quot;10642&quot;&gt;&lt;property id=&quot;20148&quot; value=&quot;5&quot;/&gt;&lt;property id=&quot;20300&quot; value=&quot;Slide 39&quot;/&gt;&lt;property id=&quot;20307&quot; value=&quot;364&quot;/&gt;&lt;/object&gt;&lt;object type=&quot;3&quot; unique_id=&quot;10643&quot;&gt;&lt;property id=&quot;20148&quot; value=&quot;5&quot;/&gt;&lt;property id=&quot;20300&quot; value=&quot;Slide 36&quot;/&gt;&lt;property id=&quot;20307&quot; value=&quot;344&quot;/&gt;&lt;/object&gt;&lt;object type=&quot;3&quot; unique_id=&quot;10644&quot;&gt;&lt;property id=&quot;20148&quot; value=&quot;5&quot;/&gt;&lt;property id=&quot;20300&quot; value=&quot;Slide 37&quot;/&gt;&lt;property id=&quot;20307&quot; value=&quot;390&quot;/&gt;&lt;/object&gt;&lt;object type=&quot;3&quot; unique_id=&quot;12306&quot;&gt;&lt;property id=&quot;20148&quot; value=&quot;5&quot;/&gt;&lt;property id=&quot;20300&quot; value=&quot;Slide 1&quot;/&gt;&lt;property id=&quot;20307&quot; value=&quot;391&quot;/&gt;&lt;/object&gt;&lt;object type=&quot;3&quot; unique_id=&quot;12307&quot;&gt;&lt;property id=&quot;20148&quot; value=&quot;5&quot;/&gt;&lt;property id=&quot;20300&quot; value=&quot;Slide 4&quot;/&gt;&lt;property id=&quot;20307&quot; value=&quot;392&quot;/&gt;&lt;/object&gt;&lt;object type=&quot;3&quot; unique_id=&quot;12308&quot;&gt;&lt;property id=&quot;20148&quot; value=&quot;5&quot;/&gt;&lt;property id=&quot;20300&quot; value=&quot;Slide 2&quot;/&gt;&lt;property id=&quot;20307&quot; value=&quot;393&quot;/&gt;&lt;/object&gt;&lt;object type=&quot;3&quot; unique_id=&quot;12313&quot;&gt;&lt;property id=&quot;20148&quot; value=&quot;5&quot;/&gt;&lt;property id=&quot;20300&quot; value=&quot;Slide 18&quot;/&gt;&lt;property id=&quot;20307&quot; value=&quot;398&quot;/&gt;&lt;/object&gt;&lt;object type=&quot;3&quot; unique_id=&quot;12314&quot;&gt;&lt;property id=&quot;20148&quot; value=&quot;5&quot;/&gt;&lt;property id=&quot;20300&quot; value=&quot;Slide 8&quot;/&gt;&lt;property id=&quot;20307&quot; value=&quot;399&quot;/&gt;&lt;/object&gt;&lt;object type=&quot;3&quot; unique_id=&quot;12315&quot;&gt;&lt;property id=&quot;20148&quot; value=&quot;5&quot;/&gt;&lt;property id=&quot;20300&quot; value=&quot;Slide 9&quot;/&gt;&lt;property id=&quot;20307&quot; value=&quot;400&quot;/&gt;&lt;/object&gt;&lt;object type=&quot;3&quot; unique_id=&quot;12316&quot;&gt;&lt;property id=&quot;20148&quot; value=&quot;5&quot;/&gt;&lt;property id=&quot;20300&quot; value=&quot;Slide 10&quot;/&gt;&lt;property id=&quot;20307&quot; value=&quot;401&quot;/&gt;&lt;/object&gt;&lt;object type=&quot;3&quot; unique_id=&quot;12317&quot;&gt;&lt;property id=&quot;20148&quot; value=&quot;5&quot;/&gt;&lt;property id=&quot;20300&quot; value=&quot;Slide 11&quot;/&gt;&lt;property id=&quot;20307&quot; value=&quot;402&quot;/&gt;&lt;/object&gt;&lt;object type=&quot;3&quot; unique_id=&quot;12318&quot;&gt;&lt;property id=&quot;20148&quot; value=&quot;5&quot;/&gt;&lt;property id=&quot;20300&quot; value=&quot;Slide 12&quot;/&gt;&lt;property id=&quot;20307&quot; value=&quot;403&quot;/&gt;&lt;/object&gt;&lt;object type=&quot;3&quot; unique_id=&quot;12319&quot;&gt;&lt;property id=&quot;20148&quot; value=&quot;5&quot;/&gt;&lt;property id=&quot;20300&quot; value=&quot;Slide 13&quot;/&gt;&lt;property id=&quot;20307&quot; value=&quot;404&quot;/&gt;&lt;/object&gt;&lt;object type=&quot;3&quot; unique_id=&quot;12604&quot;&gt;&lt;property id=&quot;20148&quot; value=&quot;5&quot;/&gt;&lt;property id=&quot;20300&quot; value=&quot;Slide 5&quot;/&gt;&lt;property id=&quot;20307&quot; value=&quot;425&quot;/&gt;&lt;/object&gt;&lt;object type=&quot;3&quot; unique_id=&quot;12920&quot;&gt;&lt;property id=&quot;20148&quot; value=&quot;5&quot;/&gt;&lt;property id=&quot;20300&quot; value=&quot;Slide 6&quot;/&gt;&lt;property id=&quot;20307&quot; value=&quot;427&quot;/&gt;&lt;/object&gt;&lt;object type=&quot;3&quot; unique_id=&quot;12921&quot;&gt;&lt;property id=&quot;20148&quot; value=&quot;5&quot;/&gt;&lt;property id=&quot;20300&quot; value=&quot;Slide 7&quot;/&gt;&lt;property id=&quot;20307&quot; value=&quot;428&quot;/&gt;&lt;/object&gt;&lt;object type=&quot;3&quot; unique_id=&quot;13379&quot;&gt;&lt;property id=&quot;20148&quot; value=&quot;5&quot;/&gt;&lt;property id=&quot;20300&quot; value=&quot;Slide 43&quot;/&gt;&lt;property id=&quot;20307&quot; value=&quot;429&quot;/&gt;&lt;/object&gt;&lt;object type=&quot;3&quot; unique_id=&quot;14048&quot;&gt;&lt;property id=&quot;20148&quot; value=&quot;5&quot;/&gt;&lt;property id=&quot;20300&quot; value=&quot;Slide 41&quot;/&gt;&lt;property id=&quot;20307&quot; value=&quot;430&quot;/&gt;&lt;/object&gt;&lt;object type=&quot;3&quot; unique_id=&quot;14394&quot;&gt;&lt;property id=&quot;20148&quot; value=&quot;5&quot;/&gt;&lt;property id=&quot;20300&quot; value=&quot;Slide 3&quot;/&gt;&lt;property id=&quot;20307&quot; value=&quot;431&quot;/&gt;&lt;/object&gt;&lt;object type=&quot;3&quot; unique_id=&quot;14395&quot;&gt;&lt;property id=&quot;20148&quot; value=&quot;5&quot;/&gt;&lt;property id=&quot;20300&quot; value=&quot;Slide 14&quot;/&gt;&lt;property id=&quot;20307&quot; value=&quot;432&quot;/&gt;&lt;/object&gt;&lt;object type=&quot;3&quot; unique_id=&quot;14396&quot;&gt;&lt;property id=&quot;20148&quot; value=&quot;5&quot;/&gt;&lt;property id=&quot;20300&quot; value=&quot;Slide 17&quot;/&gt;&lt;property id=&quot;20307&quot; value=&quot;433&quot;/&gt;&lt;/object&gt;&lt;object type=&quot;3&quot; unique_id=&quot;14397&quot;&gt;&lt;property id=&quot;20148&quot; value=&quot;5&quot;/&gt;&lt;property id=&quot;20300&quot; value=&quot;Slide 29&quot;/&gt;&lt;property id=&quot;20307&quot; value=&quot;434&quot;/&gt;&lt;/object&gt;&lt;object type=&quot;3&quot; unique_id=&quot;15996&quot;&gt;&lt;property id=&quot;20148&quot; value=&quot;5&quot;/&gt;&lt;property id=&quot;20300&quot; value=&quot;Slide 21&quot;/&gt;&lt;property id=&quot;20307&quot; value=&quot;435&quot;/&gt;&lt;/object&gt;&lt;object type=&quot;3&quot; unique_id=&quot;15997&quot;&gt;&lt;property id=&quot;20148&quot; value=&quot;5&quot;/&gt;&lt;property id=&quot;20300&quot; value=&quot;Slide 22&quot;/&gt;&lt;property id=&quot;20307&quot; value=&quot;442&quot;/&gt;&lt;/object&gt;&lt;object type=&quot;3&quot; unique_id=&quot;15998&quot;&gt;&lt;property id=&quot;20148&quot; value=&quot;5&quot;/&gt;&lt;property id=&quot;20300&quot; value=&quot;Slide 23&quot;/&gt;&lt;property id=&quot;20307&quot; value=&quot;436&quot;/&gt;&lt;/object&gt;&lt;object type=&quot;3&quot; unique_id=&quot;16000&quot;&gt;&lt;property id=&quot;20148&quot; value=&quot;5&quot;/&gt;&lt;property id=&quot;20300&quot; value=&quot;Slide 24&quot;/&gt;&lt;property id=&quot;20307&quot; value=&quot;438&quot;/&gt;&lt;/object&gt;&lt;object type=&quot;3&quot; unique_id=&quot;16001&quot;&gt;&lt;property id=&quot;20148&quot; value=&quot;5&quot;/&gt;&lt;property id=&quot;20300&quot; value=&quot;Slide 25&quot;/&gt;&lt;property id=&quot;20307&quot; value=&quot;439&quot;/&gt;&lt;/object&gt;&lt;object type=&quot;3&quot; unique_id=&quot;16002&quot;&gt;&lt;property id=&quot;20148&quot; value=&quot;5&quot;/&gt;&lt;property id=&quot;20300&quot; value=&quot;Slide 27&quot;/&gt;&lt;property id=&quot;20307&quot; value=&quot;443&quot;/&gt;&lt;/object&gt;&lt;object type=&quot;3&quot; unique_id=&quot;16003&quot;&gt;&lt;property id=&quot;20148&quot; value=&quot;5&quot;/&gt;&lt;property id=&quot;20300&quot; value=&quot;Slide 28&quot;/&gt;&lt;property id=&quot;20307&quot; value=&quot;441&quot;/&gt;&lt;/object&gt;&lt;object type=&quot;3&quot; unique_id=&quot;16004&quot;&gt;&lt;property id=&quot;20148&quot; value=&quot;5&quot;/&gt;&lt;property id=&quot;20300&quot; value=&quot;Slide 40&quot;/&gt;&lt;property id=&quot;20307&quot; value=&quot;444&quot;/&gt;&lt;/object&gt;&lt;object type=&quot;3&quot; unique_id=&quot;16241&quot;&gt;&lt;property id=&quot;20148&quot; value=&quot;5&quot;/&gt;&lt;property id=&quot;20300&quot; value=&quot;Slide 26&quot;/&gt;&lt;property id=&quot;20307&quot; value=&quot;446&quot;/&gt;&lt;/object&gt;&lt;object type=&quot;3&quot; unique_id=&quot;16388&quot;&gt;&lt;property id=&quot;20148&quot; value=&quot;5&quot;/&gt;&lt;property id=&quot;20300&quot; value=&quot;Slide 42&quot;/&gt;&lt;property id=&quot;20307&quot; value=&quot;447&quot;/&gt;&lt;/object&gt;&lt;object type=&quot;3&quot; unique_id=&quot;16573&quot;&gt;&lt;property id=&quot;20148&quot; value=&quot;5&quot;/&gt;&lt;property id=&quot;20300&quot; value=&quot;Slide 16&quot;/&gt;&lt;property id=&quot;20307&quot; value=&quot;448&quot;/&gt;&lt;/object&gt;&lt;object type=&quot;3&quot; unique_id=&quot;17047&quot;&gt;&lt;property id=&quot;20148&quot; value=&quot;5&quot;/&gt;&lt;property id=&quot;20300&quot; value=&quot;Slide 15&quot;/&gt;&lt;property id=&quot;20307&quot; value=&quot;451&quot;/&gt;&lt;/object&gt;&lt;object type=&quot;3&quot; unique_id=&quot;17193&quot;&gt;&lt;property id=&quot;20148&quot; value=&quot;5&quot;/&gt;&lt;property id=&quot;20300&quot; value=&quot;Slide 31&quot;/&gt;&lt;property id=&quot;20307&quot; value=&quot;45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ndstone">
  <a:themeElements>
    <a:clrScheme name="Sandstone 1">
      <a:dk1>
        <a:srgbClr val="333333"/>
      </a:dk1>
      <a:lt1>
        <a:srgbClr val="BAB9A0"/>
      </a:lt1>
      <a:dk2>
        <a:srgbClr val="000000"/>
      </a:dk2>
      <a:lt2>
        <a:srgbClr val="333329"/>
      </a:lt2>
      <a:accent1>
        <a:srgbClr val="F4F3D9"/>
      </a:accent1>
      <a:accent2>
        <a:srgbClr val="E09142"/>
      </a:accent2>
      <a:accent3>
        <a:srgbClr val="D9D9CD"/>
      </a:accent3>
      <a:accent4>
        <a:srgbClr val="2A2A2A"/>
      </a:accent4>
      <a:accent5>
        <a:srgbClr val="F8F8E9"/>
      </a:accent5>
      <a:accent6>
        <a:srgbClr val="CB833B"/>
      </a:accent6>
      <a:hlink>
        <a:srgbClr val="AE4828"/>
      </a:hlink>
      <a:folHlink>
        <a:srgbClr val="6A6954"/>
      </a:folHlink>
    </a:clrScheme>
    <a:fontScheme name="Sandsto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ndstone 1">
        <a:dk1>
          <a:srgbClr val="333333"/>
        </a:dk1>
        <a:lt1>
          <a:srgbClr val="BAB9A0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9D9CD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2">
        <a:dk1>
          <a:srgbClr val="333333"/>
        </a:dk1>
        <a:lt1>
          <a:srgbClr val="BDB9BF"/>
        </a:lt1>
        <a:dk2>
          <a:srgbClr val="000000"/>
        </a:dk2>
        <a:lt2>
          <a:srgbClr val="333329"/>
        </a:lt2>
        <a:accent1>
          <a:srgbClr val="F4F3D9"/>
        </a:accent1>
        <a:accent2>
          <a:srgbClr val="E09142"/>
        </a:accent2>
        <a:accent3>
          <a:srgbClr val="DBD9DC"/>
        </a:accent3>
        <a:accent4>
          <a:srgbClr val="2A2A2A"/>
        </a:accent4>
        <a:accent5>
          <a:srgbClr val="F8F8E9"/>
        </a:accent5>
        <a:accent6>
          <a:srgbClr val="CB833B"/>
        </a:accent6>
        <a:hlink>
          <a:srgbClr val="AE4828"/>
        </a:hlink>
        <a:folHlink>
          <a:srgbClr val="6A695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ndstone 3">
        <a:dk1>
          <a:srgbClr val="3D3D3D"/>
        </a:dk1>
        <a:lt1>
          <a:srgbClr val="EAEAEA"/>
        </a:lt1>
        <a:dk2>
          <a:srgbClr val="000000"/>
        </a:dk2>
        <a:lt2>
          <a:srgbClr val="333333"/>
        </a:lt2>
        <a:accent1>
          <a:srgbClr val="FFFFFF"/>
        </a:accent1>
        <a:accent2>
          <a:srgbClr val="969696"/>
        </a:accent2>
        <a:accent3>
          <a:srgbClr val="F3F3F3"/>
        </a:accent3>
        <a:accent4>
          <a:srgbClr val="333333"/>
        </a:accent4>
        <a:accent5>
          <a:srgbClr val="FFFFFF"/>
        </a:accent5>
        <a:accent6>
          <a:srgbClr val="878787"/>
        </a:accent6>
        <a:hlink>
          <a:srgbClr val="4D4D4D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pt7E1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ppt716.tmp</Template>
  <TotalTime>3807</TotalTime>
  <Words>618</Words>
  <Application>Microsoft Office PowerPoint</Application>
  <PresentationFormat>On-screen Show (4:3)</PresentationFormat>
  <Paragraphs>149</Paragraphs>
  <Slides>44</Slides>
  <Notes>44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Θέμα του Office</vt:lpstr>
      <vt:lpstr>Sandstone</vt:lpstr>
      <vt:lpstr>ppt7E1.tmp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dimitris</dc:creator>
  <cp:lastModifiedBy>pangeos</cp:lastModifiedBy>
  <cp:revision>601</cp:revision>
  <dcterms:created xsi:type="dcterms:W3CDTF">2008-07-16T11:11:02Z</dcterms:created>
  <dcterms:modified xsi:type="dcterms:W3CDTF">2018-03-05T14:43:47Z</dcterms:modified>
</cp:coreProperties>
</file>